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30" r:id="rId2"/>
    <p:sldId id="567" r:id="rId3"/>
    <p:sldId id="568" r:id="rId4"/>
    <p:sldId id="569" r:id="rId5"/>
    <p:sldId id="570" r:id="rId6"/>
    <p:sldId id="571" r:id="rId7"/>
    <p:sldId id="572" r:id="rId8"/>
    <p:sldId id="584" r:id="rId9"/>
    <p:sldId id="585" r:id="rId10"/>
    <p:sldId id="586" r:id="rId11"/>
    <p:sldId id="587" r:id="rId12"/>
    <p:sldId id="588" r:id="rId13"/>
    <p:sldId id="589" r:id="rId14"/>
    <p:sldId id="590" r:id="rId15"/>
    <p:sldId id="591" r:id="rId16"/>
    <p:sldId id="592" r:id="rId17"/>
    <p:sldId id="593" r:id="rId18"/>
    <p:sldId id="594" r:id="rId19"/>
    <p:sldId id="596" r:id="rId20"/>
    <p:sldId id="597" r:id="rId21"/>
    <p:sldId id="599" r:id="rId22"/>
    <p:sldId id="601" r:id="rId23"/>
    <p:sldId id="573" r:id="rId24"/>
    <p:sldId id="578" r:id="rId25"/>
    <p:sldId id="583" r:id="rId26"/>
    <p:sldId id="603" r:id="rId27"/>
    <p:sldId id="604" r:id="rId28"/>
    <p:sldId id="581" r:id="rId29"/>
    <p:sldId id="575" r:id="rId30"/>
    <p:sldId id="580" r:id="rId31"/>
    <p:sldId id="582" r:id="rId32"/>
    <p:sldId id="605" r:id="rId33"/>
    <p:sldId id="602" r:id="rId34"/>
  </p:sldIdLst>
  <p:sldSz cx="9144000" cy="6858000" type="screen4x3"/>
  <p:notesSz cx="6761163" cy="9942513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71695"/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32"/>
        <p:guide pos="2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270743-DB8E-4EFB-9A25-FE4085CB3AD9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3B2B358-88FF-48E5-AAB8-20817B78E250}">
      <dgm:prSet/>
      <dgm:spPr/>
      <dgm:t>
        <a:bodyPr/>
        <a:lstStyle/>
        <a:p>
          <a:pPr rtl="0"/>
          <a:r>
            <a:rPr lang="hu-HU" dirty="0" smtClean="0"/>
            <a:t>Mikortól?</a:t>
          </a:r>
          <a:endParaRPr lang="hu-HU" dirty="0"/>
        </a:p>
      </dgm:t>
    </dgm:pt>
    <dgm:pt modelId="{97F7DA69-F10F-486A-A844-BFFFA69F3647}" type="parTrans" cxnId="{A99090C8-9B88-4409-BA8C-0C453C426C09}">
      <dgm:prSet/>
      <dgm:spPr/>
      <dgm:t>
        <a:bodyPr/>
        <a:lstStyle/>
        <a:p>
          <a:endParaRPr lang="en-US"/>
        </a:p>
      </dgm:t>
    </dgm:pt>
    <dgm:pt modelId="{9D29F87D-5B3D-4666-95F6-328531F3012D}" type="sibTrans" cxnId="{A99090C8-9B88-4409-BA8C-0C453C426C09}">
      <dgm:prSet/>
      <dgm:spPr/>
      <dgm:t>
        <a:bodyPr/>
        <a:lstStyle/>
        <a:p>
          <a:endParaRPr lang="en-US"/>
        </a:p>
      </dgm:t>
    </dgm:pt>
    <dgm:pt modelId="{449A05E4-62E6-4A6E-8F27-6D5C51FD214D}">
      <dgm:prSet/>
      <dgm:spPr/>
      <dgm:t>
        <a:bodyPr/>
        <a:lstStyle/>
        <a:p>
          <a:pPr rtl="0"/>
          <a:r>
            <a:rPr lang="hu-HU" dirty="0" smtClean="0"/>
            <a:t>Kiket illet meg? </a:t>
          </a:r>
          <a:endParaRPr lang="hu-HU" dirty="0"/>
        </a:p>
      </dgm:t>
    </dgm:pt>
    <dgm:pt modelId="{01A6B07C-877A-4F4D-AFB8-710058DA81E7}" type="parTrans" cxnId="{386D3A35-1DC3-4240-9D7E-D48E00AB46E7}">
      <dgm:prSet/>
      <dgm:spPr/>
      <dgm:t>
        <a:bodyPr/>
        <a:lstStyle/>
        <a:p>
          <a:endParaRPr lang="en-US"/>
        </a:p>
      </dgm:t>
    </dgm:pt>
    <dgm:pt modelId="{40A2F0AA-CCB7-4EAA-8804-25BBFC5C9EBC}" type="sibTrans" cxnId="{386D3A35-1DC3-4240-9D7E-D48E00AB46E7}">
      <dgm:prSet/>
      <dgm:spPr/>
      <dgm:t>
        <a:bodyPr/>
        <a:lstStyle/>
        <a:p>
          <a:endParaRPr lang="en-US"/>
        </a:p>
      </dgm:t>
    </dgm:pt>
    <dgm:pt modelId="{917943D7-838A-4B3D-9092-50D305ED320C}">
      <dgm:prSet/>
      <dgm:spPr/>
      <dgm:t>
        <a:bodyPr/>
        <a:lstStyle/>
        <a:p>
          <a:pPr rtl="0"/>
          <a:r>
            <a:rPr lang="hu-HU" smtClean="0"/>
            <a:t>Tartalma?</a:t>
          </a:r>
          <a:endParaRPr lang="hu-HU" dirty="0"/>
        </a:p>
      </dgm:t>
    </dgm:pt>
    <dgm:pt modelId="{15617177-BAF6-4938-9AC2-2F06F1B506C5}" type="parTrans" cxnId="{4B0173A8-612B-4F5E-866E-F4DFE671D976}">
      <dgm:prSet/>
      <dgm:spPr/>
    </dgm:pt>
    <dgm:pt modelId="{A921C8F2-27F6-4952-986B-CC04880584F5}" type="sibTrans" cxnId="{4B0173A8-612B-4F5E-866E-F4DFE671D976}">
      <dgm:prSet/>
      <dgm:spPr/>
      <dgm:t>
        <a:bodyPr/>
        <a:lstStyle/>
        <a:p>
          <a:endParaRPr lang="en-US"/>
        </a:p>
      </dgm:t>
    </dgm:pt>
    <dgm:pt modelId="{424C7D3A-77D1-40B3-BC59-5D12D69C3596}" type="pres">
      <dgm:prSet presAssocID="{9A270743-DB8E-4EFB-9A25-FE4085CB3AD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05F7FB-CFEC-4DE3-B21F-3096847D9FEB}" type="pres">
      <dgm:prSet presAssocID="{93B2B358-88FF-48E5-AAB8-20817B78E25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5F89D-E40C-4AEE-93FE-D646629C31A8}" type="pres">
      <dgm:prSet presAssocID="{9D29F87D-5B3D-4666-95F6-328531F3012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150949F-82CD-446B-8179-117DE952D593}" type="pres">
      <dgm:prSet presAssocID="{9D29F87D-5B3D-4666-95F6-328531F3012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70EB40-7DC4-4392-A777-C9543BA72B33}" type="pres">
      <dgm:prSet presAssocID="{449A05E4-62E6-4A6E-8F27-6D5C51FD214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420B0-2F91-429B-AF5E-715C96175F0A}" type="pres">
      <dgm:prSet presAssocID="{40A2F0AA-CCB7-4EAA-8804-25BBFC5C9EB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209DABC-0A51-4A1A-AB6E-856FDB02FF59}" type="pres">
      <dgm:prSet presAssocID="{40A2F0AA-CCB7-4EAA-8804-25BBFC5C9EB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B08813E-502A-46CE-A329-FB897615C00E}" type="pres">
      <dgm:prSet presAssocID="{917943D7-838A-4B3D-9092-50D305ED320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179BA-F112-4AF0-91DB-A8B87CA3D332}" type="pres">
      <dgm:prSet presAssocID="{A921C8F2-27F6-4952-986B-CC04880584F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17FEC1F1-2E09-4298-BD61-A01DB6A90853}" type="pres">
      <dgm:prSet presAssocID="{A921C8F2-27F6-4952-986B-CC04880584F5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8FDB28E-06C1-4190-9389-D6CE16983456}" type="presOf" srcId="{40A2F0AA-CCB7-4EAA-8804-25BBFC5C9EBC}" destId="{301420B0-2F91-429B-AF5E-715C96175F0A}" srcOrd="0" destOrd="0" presId="urn:microsoft.com/office/officeart/2005/8/layout/cycle2"/>
    <dgm:cxn modelId="{D936BAE5-FB6C-47A5-B2C1-5639271EA1AA}" type="presOf" srcId="{A921C8F2-27F6-4952-986B-CC04880584F5}" destId="{6B1179BA-F112-4AF0-91DB-A8B87CA3D332}" srcOrd="0" destOrd="0" presId="urn:microsoft.com/office/officeart/2005/8/layout/cycle2"/>
    <dgm:cxn modelId="{A99090C8-9B88-4409-BA8C-0C453C426C09}" srcId="{9A270743-DB8E-4EFB-9A25-FE4085CB3AD9}" destId="{93B2B358-88FF-48E5-AAB8-20817B78E250}" srcOrd="0" destOrd="0" parTransId="{97F7DA69-F10F-486A-A844-BFFFA69F3647}" sibTransId="{9D29F87D-5B3D-4666-95F6-328531F3012D}"/>
    <dgm:cxn modelId="{386D3A35-1DC3-4240-9D7E-D48E00AB46E7}" srcId="{9A270743-DB8E-4EFB-9A25-FE4085CB3AD9}" destId="{449A05E4-62E6-4A6E-8F27-6D5C51FD214D}" srcOrd="1" destOrd="0" parTransId="{01A6B07C-877A-4F4D-AFB8-710058DA81E7}" sibTransId="{40A2F0AA-CCB7-4EAA-8804-25BBFC5C9EBC}"/>
    <dgm:cxn modelId="{B873C32C-7BF1-4752-9775-AD45D0E67EF0}" type="presOf" srcId="{917943D7-838A-4B3D-9092-50D305ED320C}" destId="{2B08813E-502A-46CE-A329-FB897615C00E}" srcOrd="0" destOrd="0" presId="urn:microsoft.com/office/officeart/2005/8/layout/cycle2"/>
    <dgm:cxn modelId="{21141E71-FADF-46ED-9AFD-1F33BAF1B771}" type="presOf" srcId="{9D29F87D-5B3D-4666-95F6-328531F3012D}" destId="{5DC5F89D-E40C-4AEE-93FE-D646629C31A8}" srcOrd="0" destOrd="0" presId="urn:microsoft.com/office/officeart/2005/8/layout/cycle2"/>
    <dgm:cxn modelId="{9DA0D9C0-75FD-40E7-A1A2-7BF29327A189}" type="presOf" srcId="{93B2B358-88FF-48E5-AAB8-20817B78E250}" destId="{9805F7FB-CFEC-4DE3-B21F-3096847D9FEB}" srcOrd="0" destOrd="0" presId="urn:microsoft.com/office/officeart/2005/8/layout/cycle2"/>
    <dgm:cxn modelId="{83EA4DBE-E52B-418E-B0BC-994C2138ABC9}" type="presOf" srcId="{9A270743-DB8E-4EFB-9A25-FE4085CB3AD9}" destId="{424C7D3A-77D1-40B3-BC59-5D12D69C3596}" srcOrd="0" destOrd="0" presId="urn:microsoft.com/office/officeart/2005/8/layout/cycle2"/>
    <dgm:cxn modelId="{03927654-E5C4-400E-BFDC-DF9867E19A9F}" type="presOf" srcId="{A921C8F2-27F6-4952-986B-CC04880584F5}" destId="{17FEC1F1-2E09-4298-BD61-A01DB6A90853}" srcOrd="1" destOrd="0" presId="urn:microsoft.com/office/officeart/2005/8/layout/cycle2"/>
    <dgm:cxn modelId="{7BFBABB3-CD3E-40FC-AA12-3D981E294451}" type="presOf" srcId="{9D29F87D-5B3D-4666-95F6-328531F3012D}" destId="{2150949F-82CD-446B-8179-117DE952D593}" srcOrd="1" destOrd="0" presId="urn:microsoft.com/office/officeart/2005/8/layout/cycle2"/>
    <dgm:cxn modelId="{4B0173A8-612B-4F5E-866E-F4DFE671D976}" srcId="{9A270743-DB8E-4EFB-9A25-FE4085CB3AD9}" destId="{917943D7-838A-4B3D-9092-50D305ED320C}" srcOrd="2" destOrd="0" parTransId="{15617177-BAF6-4938-9AC2-2F06F1B506C5}" sibTransId="{A921C8F2-27F6-4952-986B-CC04880584F5}"/>
    <dgm:cxn modelId="{9C9D4E8D-2999-4D50-8398-53FC2DF4E0FA}" type="presOf" srcId="{40A2F0AA-CCB7-4EAA-8804-25BBFC5C9EBC}" destId="{B209DABC-0A51-4A1A-AB6E-856FDB02FF59}" srcOrd="1" destOrd="0" presId="urn:microsoft.com/office/officeart/2005/8/layout/cycle2"/>
    <dgm:cxn modelId="{B65A3A23-DDBF-490E-A100-CED252FDC876}" type="presOf" srcId="{449A05E4-62E6-4A6E-8F27-6D5C51FD214D}" destId="{8070EB40-7DC4-4392-A777-C9543BA72B33}" srcOrd="0" destOrd="0" presId="urn:microsoft.com/office/officeart/2005/8/layout/cycle2"/>
    <dgm:cxn modelId="{55AA01FD-657D-4739-B9D9-7A9A917C7E34}" type="presParOf" srcId="{424C7D3A-77D1-40B3-BC59-5D12D69C3596}" destId="{9805F7FB-CFEC-4DE3-B21F-3096847D9FEB}" srcOrd="0" destOrd="0" presId="urn:microsoft.com/office/officeart/2005/8/layout/cycle2"/>
    <dgm:cxn modelId="{EB992CEB-C146-4C56-8F2C-4BC2ABB01B84}" type="presParOf" srcId="{424C7D3A-77D1-40B3-BC59-5D12D69C3596}" destId="{5DC5F89D-E40C-4AEE-93FE-D646629C31A8}" srcOrd="1" destOrd="0" presId="urn:microsoft.com/office/officeart/2005/8/layout/cycle2"/>
    <dgm:cxn modelId="{627676B0-543F-468D-ACD2-D57EBFA9BA18}" type="presParOf" srcId="{5DC5F89D-E40C-4AEE-93FE-D646629C31A8}" destId="{2150949F-82CD-446B-8179-117DE952D593}" srcOrd="0" destOrd="0" presId="urn:microsoft.com/office/officeart/2005/8/layout/cycle2"/>
    <dgm:cxn modelId="{98DD4AF3-51FF-49F8-A0EC-86D98B6ACF9B}" type="presParOf" srcId="{424C7D3A-77D1-40B3-BC59-5D12D69C3596}" destId="{8070EB40-7DC4-4392-A777-C9543BA72B33}" srcOrd="2" destOrd="0" presId="urn:microsoft.com/office/officeart/2005/8/layout/cycle2"/>
    <dgm:cxn modelId="{CCC73D3B-1BD1-4203-956A-B032EEC68624}" type="presParOf" srcId="{424C7D3A-77D1-40B3-BC59-5D12D69C3596}" destId="{301420B0-2F91-429B-AF5E-715C96175F0A}" srcOrd="3" destOrd="0" presId="urn:microsoft.com/office/officeart/2005/8/layout/cycle2"/>
    <dgm:cxn modelId="{A38CBC1A-2625-4830-9361-F3277D550E08}" type="presParOf" srcId="{301420B0-2F91-429B-AF5E-715C96175F0A}" destId="{B209DABC-0A51-4A1A-AB6E-856FDB02FF59}" srcOrd="0" destOrd="0" presId="urn:microsoft.com/office/officeart/2005/8/layout/cycle2"/>
    <dgm:cxn modelId="{3445673C-CA41-4247-AC12-C1E0ADFF610E}" type="presParOf" srcId="{424C7D3A-77D1-40B3-BC59-5D12D69C3596}" destId="{2B08813E-502A-46CE-A329-FB897615C00E}" srcOrd="4" destOrd="0" presId="urn:microsoft.com/office/officeart/2005/8/layout/cycle2"/>
    <dgm:cxn modelId="{60318B3E-E095-499F-A7B3-0BED4E7FA801}" type="presParOf" srcId="{424C7D3A-77D1-40B3-BC59-5D12D69C3596}" destId="{6B1179BA-F112-4AF0-91DB-A8B87CA3D332}" srcOrd="5" destOrd="0" presId="urn:microsoft.com/office/officeart/2005/8/layout/cycle2"/>
    <dgm:cxn modelId="{B78EDB81-4633-4361-A8F9-449B5E265FDD}" type="presParOf" srcId="{6B1179BA-F112-4AF0-91DB-A8B87CA3D332}" destId="{17FEC1F1-2E09-4298-BD61-A01DB6A9085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270743-DB8E-4EFB-9A25-FE4085CB3AD9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3B2B358-88FF-48E5-AAB8-20817B78E250}">
      <dgm:prSet/>
      <dgm:spPr/>
      <dgm:t>
        <a:bodyPr/>
        <a:lstStyle/>
        <a:p>
          <a:pPr rtl="0"/>
          <a:r>
            <a:rPr lang="hu-HU" dirty="0" smtClean="0"/>
            <a:t>Alapvetően a </a:t>
          </a:r>
          <a:r>
            <a:rPr lang="hu-HU" b="1" dirty="0" smtClean="0"/>
            <a:t>Maastrichti Szerződéshez </a:t>
          </a:r>
          <a:r>
            <a:rPr lang="hu-HU" dirty="0" smtClean="0"/>
            <a:t>kötődik (1992/93)</a:t>
          </a:r>
          <a:endParaRPr lang="hu-HU" dirty="0"/>
        </a:p>
      </dgm:t>
    </dgm:pt>
    <dgm:pt modelId="{97F7DA69-F10F-486A-A844-BFFFA69F3647}" type="parTrans" cxnId="{A99090C8-9B88-4409-BA8C-0C453C426C09}">
      <dgm:prSet/>
      <dgm:spPr/>
      <dgm:t>
        <a:bodyPr/>
        <a:lstStyle/>
        <a:p>
          <a:endParaRPr lang="en-US"/>
        </a:p>
      </dgm:t>
    </dgm:pt>
    <dgm:pt modelId="{9D29F87D-5B3D-4666-95F6-328531F3012D}" type="sibTrans" cxnId="{A99090C8-9B88-4409-BA8C-0C453C426C09}">
      <dgm:prSet/>
      <dgm:spPr/>
      <dgm:t>
        <a:bodyPr/>
        <a:lstStyle/>
        <a:p>
          <a:endParaRPr lang="en-US"/>
        </a:p>
      </dgm:t>
    </dgm:pt>
    <dgm:pt modelId="{449A05E4-62E6-4A6E-8F27-6D5C51FD214D}">
      <dgm:prSet/>
      <dgm:spPr/>
      <dgm:t>
        <a:bodyPr/>
        <a:lstStyle/>
        <a:p>
          <a:pPr rtl="0"/>
          <a:r>
            <a:rPr lang="hu-HU" dirty="0" smtClean="0"/>
            <a:t>Mindenkit megillet, aki </a:t>
          </a:r>
          <a:r>
            <a:rPr lang="hu-HU" b="1" dirty="0" smtClean="0"/>
            <a:t>bármely tagállam állampolgára</a:t>
          </a:r>
          <a:endParaRPr lang="hu-HU" dirty="0"/>
        </a:p>
      </dgm:t>
    </dgm:pt>
    <dgm:pt modelId="{01A6B07C-877A-4F4D-AFB8-710058DA81E7}" type="parTrans" cxnId="{386D3A35-1DC3-4240-9D7E-D48E00AB46E7}">
      <dgm:prSet/>
      <dgm:spPr/>
      <dgm:t>
        <a:bodyPr/>
        <a:lstStyle/>
        <a:p>
          <a:endParaRPr lang="en-US"/>
        </a:p>
      </dgm:t>
    </dgm:pt>
    <dgm:pt modelId="{40A2F0AA-CCB7-4EAA-8804-25BBFC5C9EBC}" type="sibTrans" cxnId="{386D3A35-1DC3-4240-9D7E-D48E00AB46E7}">
      <dgm:prSet/>
      <dgm:spPr/>
      <dgm:t>
        <a:bodyPr/>
        <a:lstStyle/>
        <a:p>
          <a:endParaRPr lang="en-US"/>
        </a:p>
      </dgm:t>
    </dgm:pt>
    <dgm:pt modelId="{555B5EDA-BC00-4059-BBF3-C09508460983}">
      <dgm:prSet/>
      <dgm:spPr/>
      <dgm:t>
        <a:bodyPr/>
        <a:lstStyle/>
        <a:p>
          <a:pPr rtl="0"/>
          <a:r>
            <a:rPr lang="hu-HU" dirty="0" smtClean="0"/>
            <a:t>Jogi státus, amely az Unióhoz való tartozásból fakad – egyfajta azonosulást is lehetővé tesz</a:t>
          </a:r>
          <a:endParaRPr lang="hu-HU" dirty="0"/>
        </a:p>
      </dgm:t>
    </dgm:pt>
    <dgm:pt modelId="{E5D821D0-6A13-4639-B11D-3C712B78D355}" type="parTrans" cxnId="{071579DC-F4A6-4AF7-9D6A-880BDC738516}">
      <dgm:prSet/>
      <dgm:spPr/>
      <dgm:t>
        <a:bodyPr/>
        <a:lstStyle/>
        <a:p>
          <a:endParaRPr lang="en-US"/>
        </a:p>
      </dgm:t>
    </dgm:pt>
    <dgm:pt modelId="{60AA97BF-4DB2-48EE-948B-1FE05B3C1812}" type="sibTrans" cxnId="{071579DC-F4A6-4AF7-9D6A-880BDC738516}">
      <dgm:prSet/>
      <dgm:spPr/>
      <dgm:t>
        <a:bodyPr/>
        <a:lstStyle/>
        <a:p>
          <a:endParaRPr lang="en-US"/>
        </a:p>
      </dgm:t>
    </dgm:pt>
    <dgm:pt modelId="{424C7D3A-77D1-40B3-BC59-5D12D69C3596}" type="pres">
      <dgm:prSet presAssocID="{9A270743-DB8E-4EFB-9A25-FE4085CB3AD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05F7FB-CFEC-4DE3-B21F-3096847D9FEB}" type="pres">
      <dgm:prSet presAssocID="{93B2B358-88FF-48E5-AAB8-20817B78E25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5F89D-E40C-4AEE-93FE-D646629C31A8}" type="pres">
      <dgm:prSet presAssocID="{9D29F87D-5B3D-4666-95F6-328531F3012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150949F-82CD-446B-8179-117DE952D593}" type="pres">
      <dgm:prSet presAssocID="{9D29F87D-5B3D-4666-95F6-328531F3012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70EB40-7DC4-4392-A777-C9543BA72B33}" type="pres">
      <dgm:prSet presAssocID="{449A05E4-62E6-4A6E-8F27-6D5C51FD214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420B0-2F91-429B-AF5E-715C96175F0A}" type="pres">
      <dgm:prSet presAssocID="{40A2F0AA-CCB7-4EAA-8804-25BBFC5C9EB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209DABC-0A51-4A1A-AB6E-856FDB02FF59}" type="pres">
      <dgm:prSet presAssocID="{40A2F0AA-CCB7-4EAA-8804-25BBFC5C9EB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BABE93E-D4FE-41A8-AC7A-C7D9788B312A}" type="pres">
      <dgm:prSet presAssocID="{555B5EDA-BC00-4059-BBF3-C095084609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CEB58-0764-4DAA-A78C-46CD0EA72553}" type="pres">
      <dgm:prSet presAssocID="{60AA97BF-4DB2-48EE-948B-1FE05B3C181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19CCF93-A4B6-4886-80D7-EBDD2020093B}" type="pres">
      <dgm:prSet presAssocID="{60AA97BF-4DB2-48EE-948B-1FE05B3C1812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F3B8ED5A-2A1D-439F-A0A0-5E1A3E771DD8}" type="presOf" srcId="{93B2B358-88FF-48E5-AAB8-20817B78E250}" destId="{9805F7FB-CFEC-4DE3-B21F-3096847D9FEB}" srcOrd="0" destOrd="0" presId="urn:microsoft.com/office/officeart/2005/8/layout/cycle2"/>
    <dgm:cxn modelId="{A99090C8-9B88-4409-BA8C-0C453C426C09}" srcId="{9A270743-DB8E-4EFB-9A25-FE4085CB3AD9}" destId="{93B2B358-88FF-48E5-AAB8-20817B78E250}" srcOrd="0" destOrd="0" parTransId="{97F7DA69-F10F-486A-A844-BFFFA69F3647}" sibTransId="{9D29F87D-5B3D-4666-95F6-328531F3012D}"/>
    <dgm:cxn modelId="{386D3A35-1DC3-4240-9D7E-D48E00AB46E7}" srcId="{9A270743-DB8E-4EFB-9A25-FE4085CB3AD9}" destId="{449A05E4-62E6-4A6E-8F27-6D5C51FD214D}" srcOrd="1" destOrd="0" parTransId="{01A6B07C-877A-4F4D-AFB8-710058DA81E7}" sibTransId="{40A2F0AA-CCB7-4EAA-8804-25BBFC5C9EBC}"/>
    <dgm:cxn modelId="{AD2FFFDC-0318-4714-BEE8-D1A6A5BD7049}" type="presOf" srcId="{555B5EDA-BC00-4059-BBF3-C09508460983}" destId="{CBABE93E-D4FE-41A8-AC7A-C7D9788B312A}" srcOrd="0" destOrd="0" presId="urn:microsoft.com/office/officeart/2005/8/layout/cycle2"/>
    <dgm:cxn modelId="{2BCDBE41-000D-4F1D-8366-D18D6D5D61C2}" type="presOf" srcId="{9A270743-DB8E-4EFB-9A25-FE4085CB3AD9}" destId="{424C7D3A-77D1-40B3-BC59-5D12D69C3596}" srcOrd="0" destOrd="0" presId="urn:microsoft.com/office/officeart/2005/8/layout/cycle2"/>
    <dgm:cxn modelId="{9B33A640-CC6D-4D6D-9131-59B44EB0953A}" type="presOf" srcId="{60AA97BF-4DB2-48EE-948B-1FE05B3C1812}" destId="{F39CEB58-0764-4DAA-A78C-46CD0EA72553}" srcOrd="0" destOrd="0" presId="urn:microsoft.com/office/officeart/2005/8/layout/cycle2"/>
    <dgm:cxn modelId="{EC1F8684-5C37-4F68-9E3C-B0F4EEAE07F3}" type="presOf" srcId="{40A2F0AA-CCB7-4EAA-8804-25BBFC5C9EBC}" destId="{B209DABC-0A51-4A1A-AB6E-856FDB02FF59}" srcOrd="1" destOrd="0" presId="urn:microsoft.com/office/officeart/2005/8/layout/cycle2"/>
    <dgm:cxn modelId="{5238F65F-808C-4A4A-9CE9-D1CA20F5738A}" type="presOf" srcId="{9D29F87D-5B3D-4666-95F6-328531F3012D}" destId="{5DC5F89D-E40C-4AEE-93FE-D646629C31A8}" srcOrd="0" destOrd="0" presId="urn:microsoft.com/office/officeart/2005/8/layout/cycle2"/>
    <dgm:cxn modelId="{2849390B-75CA-4DE2-A7B2-B35EE7000799}" type="presOf" srcId="{40A2F0AA-CCB7-4EAA-8804-25BBFC5C9EBC}" destId="{301420B0-2F91-429B-AF5E-715C96175F0A}" srcOrd="0" destOrd="0" presId="urn:microsoft.com/office/officeart/2005/8/layout/cycle2"/>
    <dgm:cxn modelId="{E8C9D8EE-C233-4191-A6A7-DC207F827177}" type="presOf" srcId="{449A05E4-62E6-4A6E-8F27-6D5C51FD214D}" destId="{8070EB40-7DC4-4392-A777-C9543BA72B33}" srcOrd="0" destOrd="0" presId="urn:microsoft.com/office/officeart/2005/8/layout/cycle2"/>
    <dgm:cxn modelId="{7BFF7C38-4308-485F-968F-F3C1B1D0F816}" type="presOf" srcId="{60AA97BF-4DB2-48EE-948B-1FE05B3C1812}" destId="{619CCF93-A4B6-4886-80D7-EBDD2020093B}" srcOrd="1" destOrd="0" presId="urn:microsoft.com/office/officeart/2005/8/layout/cycle2"/>
    <dgm:cxn modelId="{071579DC-F4A6-4AF7-9D6A-880BDC738516}" srcId="{9A270743-DB8E-4EFB-9A25-FE4085CB3AD9}" destId="{555B5EDA-BC00-4059-BBF3-C09508460983}" srcOrd="2" destOrd="0" parTransId="{E5D821D0-6A13-4639-B11D-3C712B78D355}" sibTransId="{60AA97BF-4DB2-48EE-948B-1FE05B3C1812}"/>
    <dgm:cxn modelId="{C52721B8-AFB6-4B3F-B207-EC7C13977275}" type="presOf" srcId="{9D29F87D-5B3D-4666-95F6-328531F3012D}" destId="{2150949F-82CD-446B-8179-117DE952D593}" srcOrd="1" destOrd="0" presId="urn:microsoft.com/office/officeart/2005/8/layout/cycle2"/>
    <dgm:cxn modelId="{C57A84AF-5331-45A5-A64E-47E20AA0D75B}" type="presParOf" srcId="{424C7D3A-77D1-40B3-BC59-5D12D69C3596}" destId="{9805F7FB-CFEC-4DE3-B21F-3096847D9FEB}" srcOrd="0" destOrd="0" presId="urn:microsoft.com/office/officeart/2005/8/layout/cycle2"/>
    <dgm:cxn modelId="{1054C789-2CF5-4E79-9C3D-2B25E9CFCEB5}" type="presParOf" srcId="{424C7D3A-77D1-40B3-BC59-5D12D69C3596}" destId="{5DC5F89D-E40C-4AEE-93FE-D646629C31A8}" srcOrd="1" destOrd="0" presId="urn:microsoft.com/office/officeart/2005/8/layout/cycle2"/>
    <dgm:cxn modelId="{47DDCCF2-76C9-4ED4-8C5D-52546B7C3646}" type="presParOf" srcId="{5DC5F89D-E40C-4AEE-93FE-D646629C31A8}" destId="{2150949F-82CD-446B-8179-117DE952D593}" srcOrd="0" destOrd="0" presId="urn:microsoft.com/office/officeart/2005/8/layout/cycle2"/>
    <dgm:cxn modelId="{B5508BC2-FF1F-402B-9FAE-CECC87580F06}" type="presParOf" srcId="{424C7D3A-77D1-40B3-BC59-5D12D69C3596}" destId="{8070EB40-7DC4-4392-A777-C9543BA72B33}" srcOrd="2" destOrd="0" presId="urn:microsoft.com/office/officeart/2005/8/layout/cycle2"/>
    <dgm:cxn modelId="{4E4BBAFD-3BE9-4495-92D6-ED2C3C0EEE20}" type="presParOf" srcId="{424C7D3A-77D1-40B3-BC59-5D12D69C3596}" destId="{301420B0-2F91-429B-AF5E-715C96175F0A}" srcOrd="3" destOrd="0" presId="urn:microsoft.com/office/officeart/2005/8/layout/cycle2"/>
    <dgm:cxn modelId="{BB1FC0C6-3BD5-479A-8FB2-5444D56CFCBA}" type="presParOf" srcId="{301420B0-2F91-429B-AF5E-715C96175F0A}" destId="{B209DABC-0A51-4A1A-AB6E-856FDB02FF59}" srcOrd="0" destOrd="0" presId="urn:microsoft.com/office/officeart/2005/8/layout/cycle2"/>
    <dgm:cxn modelId="{547A0AE0-7CD1-4CCC-851B-8CA41D3BF1E0}" type="presParOf" srcId="{424C7D3A-77D1-40B3-BC59-5D12D69C3596}" destId="{CBABE93E-D4FE-41A8-AC7A-C7D9788B312A}" srcOrd="4" destOrd="0" presId="urn:microsoft.com/office/officeart/2005/8/layout/cycle2"/>
    <dgm:cxn modelId="{EDD5A5D3-E84C-4680-9793-79F637498ACA}" type="presParOf" srcId="{424C7D3A-77D1-40B3-BC59-5D12D69C3596}" destId="{F39CEB58-0764-4DAA-A78C-46CD0EA72553}" srcOrd="5" destOrd="0" presId="urn:microsoft.com/office/officeart/2005/8/layout/cycle2"/>
    <dgm:cxn modelId="{2E75AC70-5F49-4293-B9A8-08BF094623A1}" type="presParOf" srcId="{F39CEB58-0764-4DAA-A78C-46CD0EA72553}" destId="{619CCF93-A4B6-4886-80D7-EBDD2020093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05F7FB-CFEC-4DE3-B21F-3096847D9FEB}">
      <dsp:nvSpPr>
        <dsp:cNvPr id="0" name=""/>
        <dsp:cNvSpPr/>
      </dsp:nvSpPr>
      <dsp:spPr>
        <a:xfrm>
          <a:off x="3424535" y="852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dirty="0" smtClean="0"/>
            <a:t>Mikortól?</a:t>
          </a:r>
          <a:endParaRPr lang="hu-HU" sz="2700" kern="1200" dirty="0"/>
        </a:p>
      </dsp:txBody>
      <dsp:txXfrm>
        <a:off x="3424535" y="852"/>
        <a:ext cx="2294929" cy="2294929"/>
      </dsp:txXfrm>
    </dsp:sp>
    <dsp:sp modelId="{5DC5F89D-E40C-4AEE-93FE-D646629C31A8}">
      <dsp:nvSpPr>
        <dsp:cNvPr id="0" name=""/>
        <dsp:cNvSpPr/>
      </dsp:nvSpPr>
      <dsp:spPr>
        <a:xfrm rot="3600000">
          <a:off x="5119794" y="2238984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3600000">
        <a:off x="5119794" y="2238984"/>
        <a:ext cx="610985" cy="774538"/>
      </dsp:txXfrm>
    </dsp:sp>
    <dsp:sp modelId="{8070EB40-7DC4-4392-A777-C9543BA72B33}">
      <dsp:nvSpPr>
        <dsp:cNvPr id="0" name=""/>
        <dsp:cNvSpPr/>
      </dsp:nvSpPr>
      <dsp:spPr>
        <a:xfrm>
          <a:off x="5148401" y="2986676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dirty="0" smtClean="0"/>
            <a:t>Kiket illet meg? </a:t>
          </a:r>
          <a:endParaRPr lang="hu-HU" sz="2700" kern="1200" dirty="0"/>
        </a:p>
      </dsp:txBody>
      <dsp:txXfrm>
        <a:off x="5148401" y="2986676"/>
        <a:ext cx="2294929" cy="2294929"/>
      </dsp:txXfrm>
    </dsp:sp>
    <dsp:sp modelId="{301420B0-2F91-429B-AF5E-715C96175F0A}">
      <dsp:nvSpPr>
        <dsp:cNvPr id="0" name=""/>
        <dsp:cNvSpPr/>
      </dsp:nvSpPr>
      <dsp:spPr>
        <a:xfrm rot="10800000">
          <a:off x="4283799" y="3746872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0800000">
        <a:off x="4283799" y="3746872"/>
        <a:ext cx="610985" cy="774538"/>
      </dsp:txXfrm>
    </dsp:sp>
    <dsp:sp modelId="{2B08813E-502A-46CE-A329-FB897615C00E}">
      <dsp:nvSpPr>
        <dsp:cNvPr id="0" name=""/>
        <dsp:cNvSpPr/>
      </dsp:nvSpPr>
      <dsp:spPr>
        <a:xfrm>
          <a:off x="1700668" y="2986676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smtClean="0"/>
            <a:t>Tartalma?</a:t>
          </a:r>
          <a:endParaRPr lang="hu-HU" sz="2700" kern="1200" dirty="0"/>
        </a:p>
      </dsp:txBody>
      <dsp:txXfrm>
        <a:off x="1700668" y="2986676"/>
        <a:ext cx="2294929" cy="2294929"/>
      </dsp:txXfrm>
    </dsp:sp>
    <dsp:sp modelId="{6B1179BA-F112-4AF0-91DB-A8B87CA3D332}">
      <dsp:nvSpPr>
        <dsp:cNvPr id="0" name=""/>
        <dsp:cNvSpPr/>
      </dsp:nvSpPr>
      <dsp:spPr>
        <a:xfrm rot="18000000">
          <a:off x="3395928" y="2268935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8000000">
        <a:off x="3395928" y="2268935"/>
        <a:ext cx="610985" cy="7745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05F7FB-CFEC-4DE3-B21F-3096847D9FEB}">
      <dsp:nvSpPr>
        <dsp:cNvPr id="0" name=""/>
        <dsp:cNvSpPr/>
      </dsp:nvSpPr>
      <dsp:spPr>
        <a:xfrm>
          <a:off x="3424535" y="852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Alapvetően a </a:t>
          </a:r>
          <a:r>
            <a:rPr lang="hu-HU" sz="1700" b="1" kern="1200" dirty="0" smtClean="0"/>
            <a:t>Maastrichti Szerződéshez </a:t>
          </a:r>
          <a:r>
            <a:rPr lang="hu-HU" sz="1700" kern="1200" dirty="0" smtClean="0"/>
            <a:t>kötődik (1992/93)</a:t>
          </a:r>
          <a:endParaRPr lang="hu-HU" sz="1700" kern="1200" dirty="0"/>
        </a:p>
      </dsp:txBody>
      <dsp:txXfrm>
        <a:off x="3424535" y="852"/>
        <a:ext cx="2294929" cy="2294929"/>
      </dsp:txXfrm>
    </dsp:sp>
    <dsp:sp modelId="{5DC5F89D-E40C-4AEE-93FE-D646629C31A8}">
      <dsp:nvSpPr>
        <dsp:cNvPr id="0" name=""/>
        <dsp:cNvSpPr/>
      </dsp:nvSpPr>
      <dsp:spPr>
        <a:xfrm rot="3600000">
          <a:off x="5119794" y="2238984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3600000">
        <a:off x="5119794" y="2238984"/>
        <a:ext cx="610985" cy="774538"/>
      </dsp:txXfrm>
    </dsp:sp>
    <dsp:sp modelId="{8070EB40-7DC4-4392-A777-C9543BA72B33}">
      <dsp:nvSpPr>
        <dsp:cNvPr id="0" name=""/>
        <dsp:cNvSpPr/>
      </dsp:nvSpPr>
      <dsp:spPr>
        <a:xfrm>
          <a:off x="5148401" y="2986676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Mindenkit megillet, aki </a:t>
          </a:r>
          <a:r>
            <a:rPr lang="hu-HU" sz="1700" b="1" kern="1200" dirty="0" smtClean="0"/>
            <a:t>bármely tagállam állampolgára</a:t>
          </a:r>
          <a:endParaRPr lang="hu-HU" sz="1700" kern="1200" dirty="0"/>
        </a:p>
      </dsp:txBody>
      <dsp:txXfrm>
        <a:off x="5148401" y="2986676"/>
        <a:ext cx="2294929" cy="2294929"/>
      </dsp:txXfrm>
    </dsp:sp>
    <dsp:sp modelId="{301420B0-2F91-429B-AF5E-715C96175F0A}">
      <dsp:nvSpPr>
        <dsp:cNvPr id="0" name=""/>
        <dsp:cNvSpPr/>
      </dsp:nvSpPr>
      <dsp:spPr>
        <a:xfrm rot="10800000">
          <a:off x="4283799" y="3746872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4283799" y="3746872"/>
        <a:ext cx="610985" cy="774538"/>
      </dsp:txXfrm>
    </dsp:sp>
    <dsp:sp modelId="{CBABE93E-D4FE-41A8-AC7A-C7D9788B312A}">
      <dsp:nvSpPr>
        <dsp:cNvPr id="0" name=""/>
        <dsp:cNvSpPr/>
      </dsp:nvSpPr>
      <dsp:spPr>
        <a:xfrm>
          <a:off x="1700668" y="2986676"/>
          <a:ext cx="2294929" cy="22949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Jogi státus, amely az Unióhoz való tartozásból fakad – egyfajta azonosulást is lehetővé tesz</a:t>
          </a:r>
          <a:endParaRPr lang="hu-HU" sz="1700" kern="1200" dirty="0"/>
        </a:p>
      </dsp:txBody>
      <dsp:txXfrm>
        <a:off x="1700668" y="2986676"/>
        <a:ext cx="2294929" cy="2294929"/>
      </dsp:txXfrm>
    </dsp:sp>
    <dsp:sp modelId="{F39CEB58-0764-4DAA-A78C-46CD0EA72553}">
      <dsp:nvSpPr>
        <dsp:cNvPr id="0" name=""/>
        <dsp:cNvSpPr/>
      </dsp:nvSpPr>
      <dsp:spPr>
        <a:xfrm rot="18000000">
          <a:off x="3395928" y="2268935"/>
          <a:ext cx="610985" cy="7745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8000000">
        <a:off x="3395928" y="2268935"/>
        <a:ext cx="610985" cy="774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2019. 04. 29.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2019. 04. 29.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4006"/>
            <a:ext cx="5409562" cy="447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dirty="0" smtClean="0"/>
              <a:t>Vizsgatípus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Felkészítő tanfolyamon résztvevők száma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Felkészítő 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Vizsgára jelentkezettek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Vizsgán megjelentek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Sikeres vizsgát tett tisztviselők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vizsgacsoportok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Titkos 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152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136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531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526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szakvizsga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364 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405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387 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341 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21 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összesen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1047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 41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1150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1127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1003 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59 </a:t>
            </a:r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dirty="0" smtClean="0"/>
              <a:t>Vizsgatípus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Felkészítő tanfolyamon résztvevők száma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Felkészítő 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Vizsgára jelentkezettek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Vizsgán megjelentek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Sikeres vizsgát tett tisztviselők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vizsgacsoportok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Titkos 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152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136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531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526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szakvizsga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364 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405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387 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341 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21 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összesen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1047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 41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1150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1127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1003 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59 </a:t>
            </a:r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821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dirty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 közjogi alapjai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4000" b="1" kern="1200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Uniós polgárság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2000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0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2018/2019. </a:t>
            </a:r>
            <a:r>
              <a:rPr lang="hu-HU" sz="20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tavaszi szemeszter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20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0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0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NKE-NETK/ÁKK</a:t>
            </a: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8229600" cy="1143000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Munkához jutás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/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Hatályos részletszabályok: </a:t>
            </a:r>
            <a:r>
              <a:rPr lang="hu-HU" sz="2400" b="1" dirty="0" smtClean="0"/>
              <a:t>492/2011/EU rendelet</a:t>
            </a:r>
          </a:p>
          <a:p>
            <a:r>
              <a:rPr lang="hu-HU" sz="2400" b="1" dirty="0" smtClean="0"/>
              <a:t>Jogosultságok:</a:t>
            </a:r>
          </a:p>
          <a:p>
            <a:pPr marL="0" indent="0">
              <a:buNone/>
            </a:pPr>
            <a:r>
              <a:rPr lang="hu-HU" sz="2400" b="1" dirty="0" smtClean="0"/>
              <a:t>1/ Munkához jutás és nemzeti felvételi követelmények:</a:t>
            </a:r>
          </a:p>
          <a:p>
            <a:r>
              <a:rPr lang="hu-HU" sz="2400" b="1" dirty="0" err="1" smtClean="0"/>
              <a:t>Groener-ügy</a:t>
            </a:r>
            <a:r>
              <a:rPr lang="hu-HU" sz="2400" dirty="0"/>
              <a:t> </a:t>
            </a:r>
            <a:r>
              <a:rPr lang="hu-HU" sz="2400" b="1" dirty="0"/>
              <a:t>(379/87)</a:t>
            </a:r>
            <a:r>
              <a:rPr lang="hu-HU" sz="2400" dirty="0" smtClean="0"/>
              <a:t> </a:t>
            </a:r>
            <a:r>
              <a:rPr lang="hu-HU" sz="2400" dirty="0" err="1" smtClean="0"/>
              <a:t>Groener</a:t>
            </a:r>
            <a:r>
              <a:rPr lang="hu-HU" sz="2400" dirty="0" smtClean="0"/>
              <a:t> </a:t>
            </a:r>
            <a:r>
              <a:rPr lang="hu-HU" sz="2400" dirty="0"/>
              <a:t>holland állampolgárságú rajztanárt az ír oktatási miniszter nem nevezte ki középiskolai rajztanárnak, mert nem tette le sikeresen a nyelvvizsgát ír </a:t>
            </a:r>
            <a:r>
              <a:rPr lang="hu-HU" sz="2400" dirty="0" smtClean="0"/>
              <a:t>nyelvből, de oktatás angol nyelvű (is)</a:t>
            </a:r>
          </a:p>
          <a:p>
            <a:r>
              <a:rPr lang="hu-HU" sz="2400" dirty="0" smtClean="0"/>
              <a:t>VÁLASZ: Elvárható ír nyelv ismerete mint </a:t>
            </a:r>
            <a:r>
              <a:rPr lang="hu-HU" sz="2400" dirty="0" err="1" smtClean="0"/>
              <a:t>oktatáspolitkai</a:t>
            </a:r>
            <a:r>
              <a:rPr lang="hu-HU" sz="2400" dirty="0" smtClean="0"/>
              <a:t> eszköz, mert tanári munka diákokkal való kapcsolatot is jelenti, de </a:t>
            </a:r>
            <a:r>
              <a:rPr lang="hu-HU" sz="2400" b="1" dirty="0" smtClean="0"/>
              <a:t>nem lehet diszkriminatív (más államban is megszerezhető nyelvtudás + vizsgaismétlés)</a:t>
            </a:r>
            <a:endParaRPr lang="hu-HU" sz="2400" b="1" dirty="0"/>
          </a:p>
          <a:p>
            <a:endParaRPr lang="hu-HU" sz="2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04" y="5013176"/>
            <a:ext cx="447991" cy="511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54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8229600" cy="1143000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Munkához jutás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/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 err="1" smtClean="0"/>
              <a:t>Agonese-ügy</a:t>
            </a:r>
            <a:r>
              <a:rPr lang="hu-HU" sz="2400" b="1" dirty="0" smtClean="0"/>
              <a:t> (C-281/98): </a:t>
            </a:r>
            <a:r>
              <a:rPr lang="hu-HU" sz="2400" dirty="0" smtClean="0"/>
              <a:t>Nem lehetett elvárni, hogy csak </a:t>
            </a:r>
            <a:r>
              <a:rPr lang="hu-HU" sz="2400" b="1" dirty="0" smtClean="0"/>
              <a:t>adott tartományi vizsgaközpontban </a:t>
            </a:r>
            <a:r>
              <a:rPr lang="hu-HU" sz="2400" dirty="0" smtClean="0"/>
              <a:t>lehessen szükséges vizsgát letenni</a:t>
            </a:r>
          </a:p>
          <a:p>
            <a:r>
              <a:rPr lang="hu-HU" sz="2400" b="1" dirty="0" err="1" smtClean="0"/>
              <a:t>Kraus-ügy</a:t>
            </a:r>
            <a:r>
              <a:rPr lang="hu-HU" sz="2400" b="1" dirty="0" smtClean="0"/>
              <a:t> (C-19/92): </a:t>
            </a:r>
            <a:r>
              <a:rPr lang="hu-HU" sz="2400" dirty="0" smtClean="0"/>
              <a:t>Saját állampolgártól (!) sem várható el, hogy más tagállamban szerzett </a:t>
            </a:r>
            <a:r>
              <a:rPr lang="hu-HU" sz="2400" b="1" dirty="0" smtClean="0"/>
              <a:t>képesítés</a:t>
            </a:r>
            <a:r>
              <a:rPr lang="hu-HU" sz="2400" dirty="0" smtClean="0"/>
              <a:t> (tudományos fokozat) elismertesse származási (állampolgársági) tagállamában</a:t>
            </a:r>
          </a:p>
          <a:p>
            <a:r>
              <a:rPr lang="hu-HU" sz="2400" b="1" dirty="0" err="1" smtClean="0"/>
              <a:t>Bosman-ügy</a:t>
            </a:r>
            <a:r>
              <a:rPr lang="hu-HU" sz="2400" b="1" dirty="0" smtClean="0"/>
              <a:t> (C-415/96): </a:t>
            </a:r>
            <a:r>
              <a:rPr lang="hu-HU" sz="2400" dirty="0" smtClean="0"/>
              <a:t>focijátékossal szemben sem lehetett megkövetelni a </a:t>
            </a:r>
            <a:r>
              <a:rPr lang="hu-HU" sz="2400" b="1" dirty="0" smtClean="0"/>
              <a:t>képzési díjat </a:t>
            </a:r>
            <a:r>
              <a:rPr lang="hu-HU" sz="2400" dirty="0" smtClean="0"/>
              <a:t>(saját klub nevelése), hogy másik tagállami csapathoz átigazolhasson – ismét saját állampolgársági eset</a:t>
            </a:r>
          </a:p>
          <a:p>
            <a:endParaRPr lang="hu-HU" sz="2400" b="1" dirty="0"/>
          </a:p>
          <a:p>
            <a:endParaRPr lang="hu-HU" sz="2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737" y="5157192"/>
            <a:ext cx="946448" cy="148942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0" y="3711906"/>
            <a:ext cx="442299" cy="44229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0" y="5065108"/>
            <a:ext cx="442299" cy="44229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0" y="2137554"/>
            <a:ext cx="442299" cy="4422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291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460673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További jogosultak (Családtag)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/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További jogosultak: </a:t>
            </a:r>
          </a:p>
          <a:p>
            <a:pPr>
              <a:buFontTx/>
              <a:buChar char="-"/>
            </a:pPr>
            <a:r>
              <a:rPr lang="hu-HU" sz="2400" b="1" dirty="0" smtClean="0"/>
              <a:t>házastárs, 21 év alatti gyermeke, eltartott gyermeke MUNKAVÁLLALÁSI JOGA</a:t>
            </a:r>
          </a:p>
          <a:p>
            <a:pPr marL="0" indent="0">
              <a:buNone/>
            </a:pPr>
            <a:endParaRPr lang="hu-HU" sz="2400" b="1" dirty="0" smtClean="0"/>
          </a:p>
          <a:p>
            <a:pPr>
              <a:buFontTx/>
              <a:buChar char="-"/>
            </a:pPr>
            <a:r>
              <a:rPr lang="hu-HU" sz="2400" b="1" dirty="0" smtClean="0"/>
              <a:t>ÁLTALÁNOS OKTATÁSI KÉPZÉSEK (szakképzés, szakmunkásképzés és további kedvezmények is)</a:t>
            </a:r>
          </a:p>
          <a:p>
            <a:pPr marL="0" indent="0">
              <a:buNone/>
            </a:pPr>
            <a:endParaRPr lang="hu-HU" sz="2400" b="1" dirty="0" smtClean="0"/>
          </a:p>
          <a:p>
            <a:pPr>
              <a:buFontTx/>
              <a:buChar char="-"/>
            </a:pPr>
            <a:r>
              <a:rPr lang="hu-HU" sz="2400" b="1" dirty="0" smtClean="0"/>
              <a:t>SZOCIÁLIS JUTTATÁSOK (munkavállalókhoz hasonlóan itt is </a:t>
            </a:r>
            <a:r>
              <a:rPr lang="hu-HU" sz="2400" b="1" dirty="0" err="1" smtClean="0"/>
              <a:t>Even-elvet</a:t>
            </a:r>
            <a:r>
              <a:rPr lang="hu-HU" sz="2400" b="1" dirty="0" smtClean="0"/>
              <a:t> alkalmazta gyakorlat)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0240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460673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Kivételek a szabadság alól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/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I/ </a:t>
            </a:r>
            <a:r>
              <a:rPr lang="hu-HU" sz="2300" b="1" dirty="0" smtClean="0"/>
              <a:t>Közrend </a:t>
            </a:r>
            <a:r>
              <a:rPr lang="hu-HU" sz="2300" b="1" dirty="0"/>
              <a:t>és közbiztonság </a:t>
            </a:r>
            <a:r>
              <a:rPr lang="hu-HU" sz="2300" b="1" dirty="0" smtClean="0"/>
              <a:t>érdekében</a:t>
            </a:r>
          </a:p>
          <a:p>
            <a:pPr>
              <a:buFontTx/>
              <a:buChar char="-"/>
            </a:pPr>
            <a:r>
              <a:rPr lang="hu-HU" sz="2300" b="1" dirty="0" smtClean="0"/>
              <a:t>adott munkavállalói magatartás </a:t>
            </a:r>
            <a:r>
              <a:rPr lang="hu-HU" sz="2300" dirty="0" smtClean="0"/>
              <a:t>kell </a:t>
            </a:r>
            <a:r>
              <a:rPr lang="hu-HU" sz="2300" b="1" dirty="0" smtClean="0"/>
              <a:t>tényleges és valós </a:t>
            </a:r>
            <a:r>
              <a:rPr lang="hu-HU" sz="2300" dirty="0" smtClean="0"/>
              <a:t>veszélyt hordoznia (nem vonatkozhat </a:t>
            </a:r>
            <a:r>
              <a:rPr lang="hu-HU" sz="2300" b="1" dirty="0" smtClean="0"/>
              <a:t>egész szakmák kizárására </a:t>
            </a:r>
            <a:r>
              <a:rPr lang="hu-HU" sz="2300" dirty="0" smtClean="0"/>
              <a:t>+ </a:t>
            </a:r>
            <a:r>
              <a:rPr lang="hu-HU" sz="2300" b="1" dirty="0" smtClean="0"/>
              <a:t>gazdasági célokat </a:t>
            </a:r>
            <a:r>
              <a:rPr lang="hu-HU" sz="2300" dirty="0" smtClean="0"/>
              <a:t>nem célozhat meg) - </a:t>
            </a:r>
            <a:r>
              <a:rPr lang="hu-HU" sz="2300" b="1" dirty="0" smtClean="0"/>
              <a:t>ESETI MEGÍTÉLÉS</a:t>
            </a:r>
          </a:p>
          <a:p>
            <a:pPr>
              <a:buFontTx/>
              <a:buChar char="-"/>
            </a:pPr>
            <a:r>
              <a:rPr lang="hu-HU" sz="2300" b="1" dirty="0" smtClean="0"/>
              <a:t>Van </a:t>
            </a:r>
            <a:r>
              <a:rPr lang="hu-HU" sz="2300" b="1" dirty="0" err="1" smtClean="0"/>
              <a:t>Duyn-ügy</a:t>
            </a:r>
            <a:r>
              <a:rPr lang="hu-HU" sz="2300" b="1" dirty="0" smtClean="0"/>
              <a:t> (41/74): </a:t>
            </a:r>
            <a:r>
              <a:rPr lang="hu-HU" sz="2300" dirty="0" err="1" smtClean="0"/>
              <a:t>szientológiai</a:t>
            </a:r>
            <a:r>
              <a:rPr lang="hu-HU" sz="2300" dirty="0" smtClean="0"/>
              <a:t> egyházhoz tartozás nem alapozta meg kivételt, bár társadalmilag károsnak minősítették GB-ban</a:t>
            </a:r>
            <a:r>
              <a:rPr lang="hu-HU" sz="2300" b="1" dirty="0" smtClean="0"/>
              <a:t> (nem tényleges és  valós veszély)</a:t>
            </a:r>
          </a:p>
          <a:p>
            <a:pPr marL="0" indent="0">
              <a:buNone/>
            </a:pPr>
            <a:endParaRPr lang="hu-HU" sz="2300" b="1" dirty="0" smtClean="0"/>
          </a:p>
          <a:p>
            <a:pPr>
              <a:buFontTx/>
              <a:buChar char="-"/>
            </a:pPr>
            <a:r>
              <a:rPr lang="hu-HU" sz="2300" b="1" dirty="0" err="1" smtClean="0"/>
              <a:t>Adoui-ügy</a:t>
            </a:r>
            <a:r>
              <a:rPr lang="hu-HU" sz="2300" b="1" dirty="0" smtClean="0"/>
              <a:t> (115/81): belga</a:t>
            </a:r>
            <a:r>
              <a:rPr lang="hu-HU" sz="2300" dirty="0" smtClean="0"/>
              <a:t> állampolgárok esetében </a:t>
            </a:r>
            <a:r>
              <a:rPr lang="hu-HU" sz="2300" b="1" dirty="0" smtClean="0"/>
              <a:t>nem tiltott </a:t>
            </a:r>
            <a:r>
              <a:rPr lang="hu-HU" sz="2300" dirty="0" smtClean="0"/>
              <a:t>prostitúció nem alapozta meg, nem állt meg kivétel vélhetően ezzel foglalkozó francia állampolgárságú nők Belgiumból való kiutasításakor</a:t>
            </a:r>
          </a:p>
          <a:p>
            <a:pPr marL="0" indent="0">
              <a:buNone/>
            </a:pPr>
            <a:endParaRPr lang="hu-HU" sz="2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933056"/>
            <a:ext cx="1093792" cy="86409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0" y="3711906"/>
            <a:ext cx="442299" cy="44229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4" y="5293732"/>
            <a:ext cx="442299" cy="4422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21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460673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Kivételek a szabadság alól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/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II/ </a:t>
            </a:r>
            <a:r>
              <a:rPr lang="hu-HU" sz="2300" b="1" dirty="0" smtClean="0"/>
              <a:t>Közszolgálati állások</a:t>
            </a:r>
          </a:p>
          <a:p>
            <a:r>
              <a:rPr lang="hu-HU" sz="2300" b="1" dirty="0"/>
              <a:t>S</a:t>
            </a:r>
            <a:r>
              <a:rPr lang="hu-HU" sz="2300" b="1" dirty="0" smtClean="0"/>
              <a:t>zűken</a:t>
            </a:r>
            <a:r>
              <a:rPr lang="hu-HU" sz="2300" dirty="0" smtClean="0"/>
              <a:t> </a:t>
            </a:r>
            <a:r>
              <a:rPr lang="hu-HU" sz="2300" dirty="0"/>
              <a:t>kell értelmezni </a:t>
            </a:r>
          </a:p>
          <a:p>
            <a:r>
              <a:rPr lang="hu-HU" sz="2300" dirty="0" smtClean="0"/>
              <a:t>Olyan állások: (1) a </a:t>
            </a:r>
            <a:r>
              <a:rPr lang="hu-HU" sz="2300" b="1" dirty="0"/>
              <a:t>közhatalom</a:t>
            </a:r>
            <a:r>
              <a:rPr lang="hu-HU" sz="2300" dirty="0"/>
              <a:t> gyakorlásában való közvetett vagy közvetlen </a:t>
            </a:r>
            <a:r>
              <a:rPr lang="hu-HU" sz="2300" b="1" dirty="0" smtClean="0"/>
              <a:t>részvételt</a:t>
            </a:r>
            <a:r>
              <a:rPr lang="hu-HU" sz="2300" dirty="0" smtClean="0"/>
              <a:t> (2) </a:t>
            </a:r>
            <a:r>
              <a:rPr lang="hu-HU" sz="2300" dirty="0"/>
              <a:t>és az állam vagy más </a:t>
            </a:r>
            <a:r>
              <a:rPr lang="hu-HU" sz="2300" b="1" dirty="0"/>
              <a:t>hivatalos</a:t>
            </a:r>
            <a:r>
              <a:rPr lang="hu-HU" sz="2300" dirty="0"/>
              <a:t> </a:t>
            </a:r>
            <a:r>
              <a:rPr lang="hu-HU" sz="2300" b="1" dirty="0"/>
              <a:t>szerv</a:t>
            </a:r>
            <a:r>
              <a:rPr lang="hu-HU" sz="2300" dirty="0"/>
              <a:t> általános </a:t>
            </a:r>
            <a:r>
              <a:rPr lang="hu-HU" sz="2300" b="1" dirty="0"/>
              <a:t>érdekeinek védelmét </a:t>
            </a:r>
            <a:endParaRPr lang="hu-HU" sz="2300" b="1" dirty="0" smtClean="0"/>
          </a:p>
          <a:p>
            <a:r>
              <a:rPr lang="hu-HU" sz="2300" b="1" dirty="0" smtClean="0"/>
              <a:t>FUNKCIONÁLIS (ESETI ALAPÚ) MEGKÖZELÍTÉS (nem intézményi)</a:t>
            </a:r>
          </a:p>
          <a:p>
            <a:r>
              <a:rPr lang="hu-HU" sz="2300" dirty="0" smtClean="0"/>
              <a:t>Nem állt fenn közműszolgáltatóknál, tanítók</a:t>
            </a:r>
            <a:r>
              <a:rPr lang="hu-HU" sz="2300" dirty="0"/>
              <a:t>, tanárok </a:t>
            </a:r>
            <a:r>
              <a:rPr lang="hu-HU" sz="2300" dirty="0" smtClean="0"/>
              <a:t>esetében, </a:t>
            </a:r>
            <a:r>
              <a:rPr lang="hu-HU" sz="2300" dirty="0"/>
              <a:t>állami egészségügyben egészségügyi feladatokat ellátók </a:t>
            </a:r>
            <a:r>
              <a:rPr lang="hu-HU" sz="2300" dirty="0" smtClean="0"/>
              <a:t>esetében, az </a:t>
            </a:r>
            <a:r>
              <a:rPr lang="hu-HU" sz="2300" dirty="0"/>
              <a:t>állami vasútnál </a:t>
            </a:r>
            <a:endParaRPr lang="hu-HU" sz="2300" dirty="0" smtClean="0"/>
          </a:p>
          <a:p>
            <a:r>
              <a:rPr lang="hu-HU" sz="2300" dirty="0" smtClean="0"/>
              <a:t>Elismerték korlátozás lehetőségét bíráknál, bizonyos típusú közalkalmazottaknál, de akkor sem ha időleges közhatalom gyakorlása (hajóskapitány)</a:t>
            </a:r>
            <a:endParaRPr lang="hu-HU" sz="2300" dirty="0"/>
          </a:p>
          <a:p>
            <a:endParaRPr lang="hu-HU" sz="2400" b="1" dirty="0"/>
          </a:p>
          <a:p>
            <a:pPr>
              <a:buFontTx/>
              <a:buChar char="-"/>
            </a:pPr>
            <a:endParaRPr lang="hu-HU" sz="2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0" y="4509120"/>
            <a:ext cx="442299" cy="44229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8" y="5629006"/>
            <a:ext cx="447991" cy="511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5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Uniós polgár szabad mozgása</a:t>
            </a: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55611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Maastricht újdonsága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Maastrichti Szerződés újdonsága, amely </a:t>
            </a:r>
            <a:r>
              <a:rPr lang="hu-HU" sz="2800" b="1" dirty="0" smtClean="0"/>
              <a:t>elválik</a:t>
            </a:r>
            <a:r>
              <a:rPr lang="hu-HU" sz="2800" dirty="0" smtClean="0"/>
              <a:t> munkavállalók szabad mozgásától </a:t>
            </a:r>
            <a:endParaRPr lang="en-GB" sz="2800" dirty="0"/>
          </a:p>
          <a:p>
            <a:r>
              <a:rPr lang="en-GB" sz="2800" dirty="0" err="1"/>
              <a:t>EUMSz</a:t>
            </a:r>
            <a:r>
              <a:rPr lang="en-GB" sz="2800" dirty="0"/>
              <a:t>. 20. </a:t>
            </a:r>
            <a:r>
              <a:rPr lang="en-GB" sz="2800" dirty="0" err="1"/>
              <a:t>cikkének</a:t>
            </a:r>
            <a:r>
              <a:rPr lang="en-GB" sz="2800" dirty="0"/>
              <a:t> (2) </a:t>
            </a:r>
            <a:r>
              <a:rPr lang="en-GB" sz="2800" dirty="0" err="1"/>
              <a:t>bekezdése</a:t>
            </a:r>
            <a:r>
              <a:rPr lang="en-GB" sz="2800" dirty="0"/>
              <a:t>: </a:t>
            </a:r>
            <a:r>
              <a:rPr lang="en-GB" sz="2800" dirty="0" err="1"/>
              <a:t>Az</a:t>
            </a:r>
            <a:r>
              <a:rPr lang="en-GB" sz="2800" dirty="0"/>
              <a:t> </a:t>
            </a:r>
            <a:r>
              <a:rPr lang="en-GB" sz="2800" dirty="0" err="1"/>
              <a:t>Unió</a:t>
            </a:r>
            <a:r>
              <a:rPr lang="en-GB" sz="2800" dirty="0"/>
              <a:t> </a:t>
            </a:r>
            <a:r>
              <a:rPr lang="en-GB" sz="2800" b="1" dirty="0" err="1"/>
              <a:t>minden</a:t>
            </a:r>
            <a:r>
              <a:rPr lang="en-GB" sz="2800" b="1" dirty="0"/>
              <a:t> </a:t>
            </a:r>
            <a:r>
              <a:rPr lang="en-GB" sz="2800" b="1" dirty="0" err="1"/>
              <a:t>polgárának</a:t>
            </a:r>
            <a:r>
              <a:rPr lang="en-GB" sz="2800" b="1" dirty="0"/>
              <a:t> </a:t>
            </a:r>
            <a:r>
              <a:rPr lang="en-GB" sz="2800" dirty="0" err="1"/>
              <a:t>joga</a:t>
            </a:r>
            <a:r>
              <a:rPr lang="en-GB" sz="2800" dirty="0"/>
              <a:t>, </a:t>
            </a:r>
            <a:r>
              <a:rPr lang="en-GB" sz="2800" dirty="0" err="1"/>
              <a:t>hogy</a:t>
            </a:r>
            <a:r>
              <a:rPr lang="en-GB" sz="2800" dirty="0"/>
              <a:t> </a:t>
            </a:r>
            <a:r>
              <a:rPr lang="en-GB" sz="2800" b="1" dirty="0" err="1"/>
              <a:t>szabadon</a:t>
            </a:r>
            <a:r>
              <a:rPr lang="en-GB" sz="2800" b="1" dirty="0"/>
              <a:t> </a:t>
            </a:r>
            <a:r>
              <a:rPr lang="en-GB" sz="2800" b="1" dirty="0" err="1"/>
              <a:t>mozogjon</a:t>
            </a:r>
            <a:r>
              <a:rPr lang="en-GB" sz="2800" dirty="0"/>
              <a:t>, </a:t>
            </a:r>
            <a:r>
              <a:rPr lang="en-GB" sz="2800" dirty="0" err="1"/>
              <a:t>illetve</a:t>
            </a:r>
            <a:r>
              <a:rPr lang="en-GB" sz="2800" dirty="0"/>
              <a:t> </a:t>
            </a:r>
            <a:r>
              <a:rPr lang="en-GB" sz="2800" b="1" dirty="0" err="1"/>
              <a:t>tartózkodjon</a:t>
            </a:r>
            <a:r>
              <a:rPr lang="en-GB" sz="2800" dirty="0"/>
              <a:t> a </a:t>
            </a:r>
            <a:r>
              <a:rPr lang="en-GB" sz="2800" dirty="0" err="1"/>
              <a:t>tagállamok</a:t>
            </a:r>
            <a:r>
              <a:rPr lang="en-GB" sz="2800" dirty="0"/>
              <a:t> </a:t>
            </a:r>
            <a:r>
              <a:rPr lang="en-GB" sz="2800" dirty="0" err="1"/>
              <a:t>területén</a:t>
            </a:r>
            <a:r>
              <a:rPr lang="en-GB" sz="2800" dirty="0"/>
              <a:t>, a </a:t>
            </a:r>
            <a:r>
              <a:rPr lang="en-GB" sz="2800" dirty="0" err="1"/>
              <a:t>Szerződésekben</a:t>
            </a:r>
            <a:r>
              <a:rPr lang="en-GB" sz="2800" dirty="0"/>
              <a:t> </a:t>
            </a:r>
            <a:r>
              <a:rPr lang="en-GB" sz="2800" dirty="0" err="1"/>
              <a:t>és</a:t>
            </a:r>
            <a:r>
              <a:rPr lang="en-GB" sz="2800" dirty="0"/>
              <a:t> a </a:t>
            </a:r>
            <a:r>
              <a:rPr lang="en-GB" sz="2800" dirty="0" err="1"/>
              <a:t>végrehajtásukra</a:t>
            </a:r>
            <a:r>
              <a:rPr lang="en-GB" sz="2800" dirty="0"/>
              <a:t> </a:t>
            </a:r>
            <a:r>
              <a:rPr lang="en-GB" sz="2800" dirty="0" err="1"/>
              <a:t>elfogadott</a:t>
            </a:r>
            <a:r>
              <a:rPr lang="en-GB" sz="2800" dirty="0"/>
              <a:t> </a:t>
            </a:r>
            <a:r>
              <a:rPr lang="en-GB" sz="2800" dirty="0" err="1"/>
              <a:t>intézkedésekben</a:t>
            </a:r>
            <a:r>
              <a:rPr lang="en-GB" sz="2800" dirty="0"/>
              <a:t> </a:t>
            </a:r>
            <a:r>
              <a:rPr lang="en-GB" sz="2800" dirty="0" err="1"/>
              <a:t>megállapított</a:t>
            </a:r>
            <a:r>
              <a:rPr lang="en-GB" sz="2800" dirty="0"/>
              <a:t> </a:t>
            </a:r>
            <a:r>
              <a:rPr lang="en-GB" sz="2800" b="1" dirty="0" err="1"/>
              <a:t>korlátok</a:t>
            </a:r>
            <a:r>
              <a:rPr lang="en-GB" sz="2800" dirty="0"/>
              <a:t> </a:t>
            </a:r>
            <a:r>
              <a:rPr lang="en-GB" sz="2800" dirty="0" err="1"/>
              <a:t>között</a:t>
            </a:r>
            <a:r>
              <a:rPr lang="en-GB" sz="2800" dirty="0"/>
              <a:t>. </a:t>
            </a:r>
            <a:endParaRPr lang="hu-HU" sz="2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380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Martinez</a:t>
            </a:r>
            <a:r>
              <a:rPr lang="hu-HU" dirty="0" smtClean="0"/>
              <a:t> </a:t>
            </a:r>
            <a:r>
              <a:rPr lang="hu-HU" dirty="0" err="1" smtClean="0"/>
              <a:t>Sala</a:t>
            </a:r>
            <a:r>
              <a:rPr lang="hu-HU" dirty="0" smtClean="0"/>
              <a:t> (</a:t>
            </a:r>
            <a:r>
              <a:rPr lang="hu-HU" dirty="0" smtClean="0"/>
              <a:t>C-85/96</a:t>
            </a:r>
            <a:r>
              <a:rPr lang="hu-HU" dirty="0" smtClean="0"/>
              <a:t>)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200" dirty="0" smtClean="0"/>
              <a:t>JOGESET: </a:t>
            </a:r>
            <a:r>
              <a:rPr lang="en-GB" sz="2200" dirty="0" smtClean="0"/>
              <a:t>Sala </a:t>
            </a:r>
            <a:r>
              <a:rPr lang="en-GB" sz="2200" dirty="0" err="1"/>
              <a:t>spanyol</a:t>
            </a:r>
            <a:r>
              <a:rPr lang="en-GB" sz="2200" dirty="0"/>
              <a:t> </a:t>
            </a:r>
            <a:r>
              <a:rPr lang="en-GB" sz="2200" dirty="0" err="1"/>
              <a:t>állampolgár</a:t>
            </a:r>
            <a:r>
              <a:rPr lang="en-GB" sz="2200" dirty="0"/>
              <a:t> volt, </a:t>
            </a:r>
            <a:r>
              <a:rPr lang="en-GB" sz="2200" dirty="0" err="1"/>
              <a:t>aki</a:t>
            </a:r>
            <a:r>
              <a:rPr lang="en-GB" sz="2200" dirty="0"/>
              <a:t> </a:t>
            </a:r>
            <a:r>
              <a:rPr lang="en-GB" sz="2200" dirty="0" err="1"/>
              <a:t>egy</a:t>
            </a:r>
            <a:r>
              <a:rPr lang="en-GB" sz="2200" dirty="0"/>
              <a:t> </a:t>
            </a:r>
            <a:r>
              <a:rPr lang="en-GB" sz="2200" dirty="0" err="1"/>
              <a:t>ideig</a:t>
            </a:r>
            <a:r>
              <a:rPr lang="en-GB" sz="2200" dirty="0"/>
              <a:t> </a:t>
            </a:r>
            <a:r>
              <a:rPr lang="en-GB" sz="2200" dirty="0" err="1"/>
              <a:t>dolgozott</a:t>
            </a:r>
            <a:r>
              <a:rPr lang="en-GB" sz="2200" dirty="0"/>
              <a:t> </a:t>
            </a:r>
            <a:r>
              <a:rPr lang="en-GB" sz="2200" dirty="0" err="1"/>
              <a:t>Németországban</a:t>
            </a:r>
            <a:r>
              <a:rPr lang="en-GB" sz="2200" dirty="0"/>
              <a:t>, </a:t>
            </a:r>
            <a:r>
              <a:rPr lang="en-GB" sz="2200" dirty="0" err="1"/>
              <a:t>majd</a:t>
            </a:r>
            <a:r>
              <a:rPr lang="en-GB" sz="2200" dirty="0"/>
              <a:t> </a:t>
            </a:r>
            <a:r>
              <a:rPr lang="en-GB" sz="2200" dirty="0" err="1"/>
              <a:t>miután</a:t>
            </a:r>
            <a:r>
              <a:rPr lang="en-GB" sz="2200" dirty="0"/>
              <a:t> </a:t>
            </a:r>
            <a:r>
              <a:rPr lang="en-GB" sz="2200" dirty="0" err="1"/>
              <a:t>elvesztette</a:t>
            </a:r>
            <a:r>
              <a:rPr lang="en-GB" sz="2200" dirty="0"/>
              <a:t> </a:t>
            </a:r>
            <a:r>
              <a:rPr lang="en-GB" sz="2200" dirty="0" err="1"/>
              <a:t>állását</a:t>
            </a:r>
            <a:r>
              <a:rPr lang="en-GB" sz="2200" dirty="0"/>
              <a:t> </a:t>
            </a:r>
            <a:r>
              <a:rPr lang="en-GB" sz="2200" dirty="0" err="1"/>
              <a:t>ottmaradt</a:t>
            </a:r>
            <a:r>
              <a:rPr lang="en-GB" sz="2200" dirty="0"/>
              <a:t> </a:t>
            </a:r>
            <a:r>
              <a:rPr lang="en-GB" sz="2200" dirty="0" err="1"/>
              <a:t>és</a:t>
            </a:r>
            <a:r>
              <a:rPr lang="en-GB" sz="2200" dirty="0"/>
              <a:t> </a:t>
            </a:r>
            <a:r>
              <a:rPr lang="en-GB" sz="2200" dirty="0" err="1"/>
              <a:t>szociális</a:t>
            </a:r>
            <a:r>
              <a:rPr lang="en-GB" sz="2200" dirty="0"/>
              <a:t> </a:t>
            </a:r>
            <a:r>
              <a:rPr lang="en-GB" sz="2200" dirty="0" err="1"/>
              <a:t>segélyt</a:t>
            </a:r>
            <a:r>
              <a:rPr lang="en-GB" sz="2200" dirty="0"/>
              <a:t> </a:t>
            </a:r>
            <a:r>
              <a:rPr lang="en-GB" sz="2200" dirty="0" err="1" smtClean="0"/>
              <a:t>kapott</a:t>
            </a:r>
            <a:r>
              <a:rPr lang="hu-HU" sz="2200" dirty="0" smtClean="0"/>
              <a:t> + </a:t>
            </a:r>
            <a:r>
              <a:rPr lang="en-GB" sz="2200" dirty="0" err="1" smtClean="0"/>
              <a:t>Kérelmezte</a:t>
            </a:r>
            <a:r>
              <a:rPr lang="en-GB" sz="2200" dirty="0" smtClean="0"/>
              <a:t> </a:t>
            </a:r>
            <a:r>
              <a:rPr lang="en-GB" sz="2200" dirty="0"/>
              <a:t>a </a:t>
            </a:r>
            <a:r>
              <a:rPr lang="en-GB" sz="2200" dirty="0" err="1"/>
              <a:t>német</a:t>
            </a:r>
            <a:r>
              <a:rPr lang="en-GB" sz="2200" dirty="0"/>
              <a:t> </a:t>
            </a:r>
            <a:r>
              <a:rPr lang="en-GB" sz="2200" dirty="0" err="1"/>
              <a:t>hatóságoknál</a:t>
            </a:r>
            <a:r>
              <a:rPr lang="en-GB" sz="2200" dirty="0"/>
              <a:t>, </a:t>
            </a:r>
            <a:r>
              <a:rPr lang="en-GB" sz="2200" dirty="0" err="1"/>
              <a:t>hogy</a:t>
            </a:r>
            <a:r>
              <a:rPr lang="en-GB" sz="2200" dirty="0"/>
              <a:t> </a:t>
            </a:r>
            <a:r>
              <a:rPr lang="en-GB" sz="2200" dirty="0" err="1"/>
              <a:t>gyermekei</a:t>
            </a:r>
            <a:r>
              <a:rPr lang="en-GB" sz="2200" dirty="0"/>
              <a:t> </a:t>
            </a:r>
            <a:r>
              <a:rPr lang="en-GB" sz="2200" dirty="0" err="1"/>
              <a:t>után</a:t>
            </a:r>
            <a:r>
              <a:rPr lang="en-GB" sz="2200" dirty="0"/>
              <a:t> </a:t>
            </a:r>
            <a:r>
              <a:rPr lang="en-GB" sz="2200" b="1" dirty="0" err="1"/>
              <a:t>gyermeknevelési</a:t>
            </a:r>
            <a:r>
              <a:rPr lang="en-GB" sz="2200" b="1" dirty="0"/>
              <a:t> </a:t>
            </a:r>
            <a:r>
              <a:rPr lang="en-GB" sz="2200" b="1" dirty="0" err="1"/>
              <a:t>támogatást</a:t>
            </a:r>
            <a:r>
              <a:rPr lang="en-GB" sz="2200" b="1" dirty="0"/>
              <a:t> </a:t>
            </a:r>
            <a:r>
              <a:rPr lang="en-GB" sz="2200" dirty="0" err="1" smtClean="0"/>
              <a:t>kapjon</a:t>
            </a:r>
            <a:r>
              <a:rPr lang="hu-HU" sz="2200" dirty="0" smtClean="0"/>
              <a:t> -</a:t>
            </a:r>
            <a:r>
              <a:rPr lang="en-GB" sz="2200" dirty="0" smtClean="0"/>
              <a:t> </a:t>
            </a:r>
            <a:r>
              <a:rPr lang="hu-HU" sz="2200" b="1" dirty="0" smtClean="0"/>
              <a:t>megtagadták</a:t>
            </a:r>
            <a:r>
              <a:rPr lang="hu-HU" sz="2200" dirty="0" smtClean="0"/>
              <a:t>, </a:t>
            </a:r>
            <a:r>
              <a:rPr lang="hu-HU" sz="2200" dirty="0"/>
              <a:t>mivel </a:t>
            </a:r>
            <a:r>
              <a:rPr lang="hu-HU" sz="2200" b="1" dirty="0"/>
              <a:t>nem volt munkavállaló </a:t>
            </a:r>
            <a:r>
              <a:rPr lang="hu-HU" sz="2200" dirty="0"/>
              <a:t>és nem rendelkezett hivatalos tartózkodási engedéllyel, </a:t>
            </a:r>
            <a:r>
              <a:rPr lang="hu-HU" sz="2200" b="1" dirty="0"/>
              <a:t>bár jogszerűen tartózkodott az ország területén </a:t>
            </a:r>
            <a:endParaRPr lang="hu-HU" sz="2200" b="1" dirty="0" smtClean="0"/>
          </a:p>
          <a:p>
            <a:pPr marL="0" indent="0" algn="just">
              <a:buNone/>
            </a:pPr>
            <a:r>
              <a:rPr lang="hu-HU" sz="2200" dirty="0" smtClean="0"/>
              <a:t>VÁLASZ: A </a:t>
            </a:r>
            <a:r>
              <a:rPr lang="hu-HU" sz="2200" dirty="0"/>
              <a:t>Bíróság szerint a </a:t>
            </a:r>
            <a:r>
              <a:rPr lang="hu-HU" sz="2200" b="1" dirty="0"/>
              <a:t>diszkrimináció tilalmát </a:t>
            </a:r>
            <a:r>
              <a:rPr lang="hu-HU" sz="2200" dirty="0"/>
              <a:t>akkor is érvényesíteni kell, ha az illető </a:t>
            </a:r>
            <a:r>
              <a:rPr lang="hu-HU" sz="2200" b="1" dirty="0"/>
              <a:t>nem munkavállaló</a:t>
            </a:r>
            <a:r>
              <a:rPr lang="hu-HU" sz="2200" dirty="0"/>
              <a:t>, de az adott tagállam területén jogszerűen tartózkodik </a:t>
            </a:r>
          </a:p>
          <a:p>
            <a:pPr marL="0" indent="0">
              <a:buNone/>
            </a:pPr>
            <a:r>
              <a:rPr lang="hu-HU" sz="2200" dirty="0" err="1" smtClean="0"/>
              <a:t>Bidar</a:t>
            </a:r>
            <a:r>
              <a:rPr lang="hu-HU" sz="2200" dirty="0" smtClean="0"/>
              <a:t> (C-209/03): diák is igényelhet pénzügyi segélyt bizonyos szintű </a:t>
            </a:r>
            <a:r>
              <a:rPr lang="hu-HU" sz="2200" b="1" dirty="0" smtClean="0"/>
              <a:t>társadalmi </a:t>
            </a:r>
            <a:r>
              <a:rPr lang="hu-HU" sz="2200" b="1" dirty="0" err="1" smtClean="0"/>
              <a:t>integr</a:t>
            </a:r>
            <a:r>
              <a:rPr lang="hu-HU" sz="2200" dirty="0" smtClean="0"/>
              <a:t>. mellett, ha </a:t>
            </a:r>
            <a:r>
              <a:rPr lang="hu-HU" sz="2200" b="1" dirty="0" smtClean="0"/>
              <a:t>nem túlzott anyagi támogatás</a:t>
            </a:r>
          </a:p>
          <a:p>
            <a:pPr marL="0" indent="0">
              <a:buNone/>
            </a:pPr>
            <a:r>
              <a:rPr lang="hu-HU" sz="2200" dirty="0" smtClean="0"/>
              <a:t>Förster (C-158/07): </a:t>
            </a:r>
            <a:r>
              <a:rPr lang="hu-HU" sz="2200" b="1" dirty="0" smtClean="0"/>
              <a:t>5 év tartózkodást </a:t>
            </a:r>
            <a:r>
              <a:rPr lang="hu-HU" sz="2200" dirty="0" smtClean="0"/>
              <a:t>letelepedés helyett meg lehet követelni</a:t>
            </a:r>
            <a:endParaRPr lang="en-GB" sz="2200" dirty="0"/>
          </a:p>
        </p:txBody>
      </p:sp>
    </p:spTree>
    <p:extLst>
      <p:ext uri="{BB962C8B-B14F-4D97-AF65-F5344CB8AC3E}">
        <p14:creationId xmlns="" xmlns:p14="http://schemas.microsoft.com/office/powerpoint/2010/main" val="2912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2004/38/EK irányelv</a:t>
            </a:r>
            <a:endParaRPr lang="en-GB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hu-HU" dirty="0" smtClean="0"/>
              <a:t>Unió polgárainak és családtagjainak a tagállamok területén való tartózkodásáról</a:t>
            </a:r>
          </a:p>
          <a:p>
            <a:r>
              <a:rPr lang="hu-HU" dirty="0" smtClean="0"/>
              <a:t>Személyi hatály:</a:t>
            </a:r>
            <a:endParaRPr lang="en-GB" dirty="0"/>
          </a:p>
          <a:p>
            <a:r>
              <a:rPr lang="en-GB" sz="2000" dirty="0" err="1"/>
              <a:t>Az</a:t>
            </a:r>
            <a:r>
              <a:rPr lang="en-GB" sz="2000" dirty="0"/>
              <a:t> </a:t>
            </a:r>
            <a:r>
              <a:rPr lang="en-GB" sz="2000" b="1" dirty="0" err="1"/>
              <a:t>uniós</a:t>
            </a:r>
            <a:r>
              <a:rPr lang="en-GB" sz="2000" b="1" dirty="0"/>
              <a:t> </a:t>
            </a:r>
            <a:r>
              <a:rPr lang="en-GB" sz="2000" b="1" dirty="0" err="1"/>
              <a:t>polgár</a:t>
            </a:r>
            <a:r>
              <a:rPr lang="en-GB" sz="2000" dirty="0"/>
              <a:t>, </a:t>
            </a:r>
            <a:r>
              <a:rPr lang="en-GB" sz="2000" dirty="0" err="1"/>
              <a:t>amennyiben</a:t>
            </a:r>
            <a:r>
              <a:rPr lang="en-GB" sz="2000" dirty="0"/>
              <a:t> </a:t>
            </a:r>
            <a:r>
              <a:rPr lang="en-GB" sz="2000" dirty="0" err="1"/>
              <a:t>állampolgárságától</a:t>
            </a:r>
            <a:r>
              <a:rPr lang="en-GB" sz="2000" dirty="0"/>
              <a:t> </a:t>
            </a:r>
            <a:r>
              <a:rPr lang="en-GB" sz="2000" dirty="0" err="1"/>
              <a:t>eltérő</a:t>
            </a:r>
            <a:r>
              <a:rPr lang="en-GB" sz="2000" dirty="0"/>
              <a:t> </a:t>
            </a:r>
            <a:r>
              <a:rPr lang="en-GB" sz="2000" dirty="0" err="1"/>
              <a:t>tagállamba</a:t>
            </a:r>
            <a:r>
              <a:rPr lang="en-GB" sz="2000" dirty="0"/>
              <a:t> </a:t>
            </a:r>
            <a:r>
              <a:rPr lang="en-GB" sz="2000" dirty="0" err="1"/>
              <a:t>utazik</a:t>
            </a:r>
            <a:r>
              <a:rPr lang="en-GB" sz="2000" dirty="0"/>
              <a:t> </a:t>
            </a:r>
            <a:r>
              <a:rPr lang="en-GB" sz="2000" dirty="0" err="1"/>
              <a:t>vagy</a:t>
            </a:r>
            <a:r>
              <a:rPr lang="en-GB" sz="2000" dirty="0"/>
              <a:t> </a:t>
            </a:r>
            <a:r>
              <a:rPr lang="en-GB" sz="2000" dirty="0" err="1"/>
              <a:t>ott</a:t>
            </a:r>
            <a:r>
              <a:rPr lang="en-GB" sz="2000" dirty="0"/>
              <a:t> </a:t>
            </a:r>
            <a:r>
              <a:rPr lang="en-GB" sz="2000" dirty="0" err="1"/>
              <a:t>tartózkodik</a:t>
            </a:r>
            <a:r>
              <a:rPr lang="en-GB" sz="2000" dirty="0"/>
              <a:t> </a:t>
            </a:r>
          </a:p>
          <a:p>
            <a:r>
              <a:rPr lang="en-GB" sz="2000" dirty="0"/>
              <a:t>-</a:t>
            </a:r>
            <a:r>
              <a:rPr lang="en-GB" sz="2000" dirty="0" err="1"/>
              <a:t>Az</a:t>
            </a:r>
            <a:r>
              <a:rPr lang="en-GB" sz="2000" dirty="0"/>
              <a:t> </a:t>
            </a:r>
            <a:r>
              <a:rPr lang="en-GB" sz="2000" dirty="0" err="1"/>
              <a:t>uniós</a:t>
            </a:r>
            <a:r>
              <a:rPr lang="en-GB" sz="2000" dirty="0"/>
              <a:t> </a:t>
            </a:r>
            <a:r>
              <a:rPr lang="en-GB" sz="2000" dirty="0" err="1"/>
              <a:t>polgár</a:t>
            </a:r>
            <a:r>
              <a:rPr lang="en-GB" sz="2000" dirty="0"/>
              <a:t> </a:t>
            </a:r>
            <a:r>
              <a:rPr lang="en-GB" sz="2000" b="1" dirty="0" err="1"/>
              <a:t>családtagja</a:t>
            </a:r>
            <a:r>
              <a:rPr lang="en-GB" sz="2000" b="1" dirty="0"/>
              <a:t>, </a:t>
            </a:r>
            <a:r>
              <a:rPr lang="en-GB" sz="2000" b="1" dirty="0" err="1"/>
              <a:t>állampolgárságától</a:t>
            </a:r>
            <a:r>
              <a:rPr lang="en-GB" sz="2000" b="1" dirty="0"/>
              <a:t> </a:t>
            </a:r>
            <a:r>
              <a:rPr lang="en-GB" sz="2000" b="1" dirty="0" err="1"/>
              <a:t>függetlenül</a:t>
            </a:r>
            <a:r>
              <a:rPr lang="en-GB" sz="2000" b="1" dirty="0"/>
              <a:t> </a:t>
            </a:r>
          </a:p>
          <a:p>
            <a:r>
              <a:rPr lang="hu-HU" sz="2000" b="1" dirty="0"/>
              <a:t>Családtag</a:t>
            </a:r>
            <a:r>
              <a:rPr lang="hu-HU" sz="2000" dirty="0"/>
              <a:t>: házastárs, regisztrált élettársi kapcsolatban élő élettárs, ha azt a fogadó állam a házassággal egyenértékűnek ismeri el, az uniós polgár vagy házastársa/élettársa 21 évnél fiatalabb vagy eltartott </a:t>
            </a:r>
            <a:r>
              <a:rPr lang="hu-HU" sz="2000" dirty="0" err="1"/>
              <a:t>egyenesági</a:t>
            </a:r>
            <a:r>
              <a:rPr lang="hu-HU" sz="2000" dirty="0"/>
              <a:t> leszármazottai, illetve eltartott </a:t>
            </a:r>
            <a:r>
              <a:rPr lang="hu-HU" sz="2000" dirty="0" err="1"/>
              <a:t>egyenesági</a:t>
            </a:r>
            <a:r>
              <a:rPr lang="hu-HU" sz="2000" dirty="0"/>
              <a:t> felmenői </a:t>
            </a:r>
          </a:p>
          <a:p>
            <a:r>
              <a:rPr lang="en-GB" sz="2000" dirty="0" err="1"/>
              <a:t>Más</a:t>
            </a:r>
            <a:r>
              <a:rPr lang="en-GB" sz="2000" dirty="0"/>
              <a:t> </a:t>
            </a:r>
            <a:r>
              <a:rPr lang="en-GB" sz="2000" b="1" dirty="0" err="1"/>
              <a:t>eltartott</a:t>
            </a:r>
            <a:r>
              <a:rPr lang="en-GB" sz="2000" b="1" dirty="0"/>
              <a:t>, </a:t>
            </a:r>
            <a:r>
              <a:rPr lang="en-GB" sz="2000" b="1" dirty="0" err="1"/>
              <a:t>személyes</a:t>
            </a:r>
            <a:r>
              <a:rPr lang="en-GB" sz="2000" b="1" dirty="0"/>
              <a:t> </a:t>
            </a:r>
            <a:r>
              <a:rPr lang="en-GB" sz="2000" b="1" dirty="0" err="1"/>
              <a:t>gondoskodást</a:t>
            </a:r>
            <a:r>
              <a:rPr lang="en-GB" sz="2000" b="1" dirty="0"/>
              <a:t> </a:t>
            </a:r>
            <a:r>
              <a:rPr lang="en-GB" sz="2000" dirty="0" err="1"/>
              <a:t>igénylő</a:t>
            </a:r>
            <a:r>
              <a:rPr lang="en-GB" sz="2000" dirty="0"/>
              <a:t> </a:t>
            </a:r>
            <a:r>
              <a:rPr lang="en-GB" sz="2000" dirty="0" err="1"/>
              <a:t>családtag</a:t>
            </a:r>
            <a:r>
              <a:rPr lang="en-GB" sz="2000" dirty="0"/>
              <a:t> </a:t>
            </a:r>
            <a:r>
              <a:rPr lang="en-GB" sz="2000" dirty="0" err="1"/>
              <a:t>esetében</a:t>
            </a:r>
            <a:r>
              <a:rPr lang="en-GB" sz="2000" dirty="0"/>
              <a:t> van </a:t>
            </a:r>
            <a:r>
              <a:rPr lang="en-GB" sz="2000" dirty="0" err="1"/>
              <a:t>bizonyos</a:t>
            </a:r>
            <a:r>
              <a:rPr lang="en-GB" sz="2000" dirty="0"/>
              <a:t> </a:t>
            </a:r>
            <a:r>
              <a:rPr lang="en-GB" sz="2000" dirty="0" err="1"/>
              <a:t>mérlegelési</a:t>
            </a:r>
            <a:r>
              <a:rPr lang="en-GB" sz="2000" dirty="0"/>
              <a:t> </a:t>
            </a:r>
            <a:r>
              <a:rPr lang="en-GB" sz="2000" dirty="0" err="1"/>
              <a:t>lehetőség</a:t>
            </a:r>
            <a:r>
              <a:rPr lang="en-GB" sz="2000" dirty="0"/>
              <a:t> </a:t>
            </a:r>
            <a:r>
              <a:rPr lang="hu-HU" sz="2000" dirty="0" smtClean="0"/>
              <a:t>(</a:t>
            </a:r>
            <a:r>
              <a:rPr lang="hu-HU" sz="2000" dirty="0" err="1" smtClean="0"/>
              <a:t>Jia-ügy</a:t>
            </a:r>
            <a:r>
              <a:rPr lang="hu-HU" sz="2000" dirty="0" smtClean="0"/>
              <a:t>, C-1/05)</a:t>
            </a:r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7681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2004/38/EK irányelv</a:t>
            </a:r>
            <a:endParaRPr lang="en-GB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hu-HU" sz="1800" dirty="0" smtClean="0"/>
              <a:t>Jogosultságok:</a:t>
            </a:r>
          </a:p>
          <a:p>
            <a:pPr marL="0" indent="0">
              <a:buNone/>
            </a:pPr>
            <a:r>
              <a:rPr lang="hu-HU" sz="1800" dirty="0" smtClean="0"/>
              <a:t>1/ UTAZÁS:</a:t>
            </a:r>
            <a:endParaRPr lang="en-GB" sz="1800" dirty="0"/>
          </a:p>
          <a:p>
            <a:r>
              <a:rPr lang="en-GB" sz="1800" dirty="0" err="1"/>
              <a:t>uniós</a:t>
            </a:r>
            <a:r>
              <a:rPr lang="en-GB" sz="1800" dirty="0"/>
              <a:t> </a:t>
            </a:r>
            <a:r>
              <a:rPr lang="en-GB" sz="1800" dirty="0" err="1"/>
              <a:t>polgár</a:t>
            </a:r>
            <a:r>
              <a:rPr lang="en-GB" sz="1800" dirty="0"/>
              <a:t> </a:t>
            </a:r>
            <a:r>
              <a:rPr lang="en-GB" sz="1800" b="1" dirty="0" err="1"/>
              <a:t>személyi</a:t>
            </a:r>
            <a:r>
              <a:rPr lang="en-GB" sz="1800" b="1" dirty="0"/>
              <a:t> </a:t>
            </a:r>
            <a:r>
              <a:rPr lang="en-GB" sz="1800" b="1" dirty="0" err="1"/>
              <a:t>igazolvány</a:t>
            </a:r>
            <a:r>
              <a:rPr lang="en-GB" sz="1800" b="1" dirty="0"/>
              <a:t> </a:t>
            </a:r>
            <a:r>
              <a:rPr lang="en-GB" sz="1800" b="1" dirty="0" err="1"/>
              <a:t>vagy</a:t>
            </a:r>
            <a:r>
              <a:rPr lang="en-GB" sz="1800" b="1" dirty="0"/>
              <a:t> </a:t>
            </a:r>
            <a:r>
              <a:rPr lang="en-GB" sz="1800" b="1" dirty="0" err="1"/>
              <a:t>útlevél</a:t>
            </a:r>
            <a:r>
              <a:rPr lang="en-GB" sz="1800" b="1" dirty="0"/>
              <a:t> </a:t>
            </a:r>
            <a:r>
              <a:rPr lang="en-GB" sz="1800" dirty="0" err="1"/>
              <a:t>birtokában</a:t>
            </a:r>
            <a:r>
              <a:rPr lang="en-GB" sz="1800" dirty="0"/>
              <a:t>, </a:t>
            </a:r>
          </a:p>
          <a:p>
            <a:r>
              <a:rPr lang="en-GB" sz="1800" dirty="0" err="1" smtClean="0"/>
              <a:t>Uniós</a:t>
            </a:r>
            <a:r>
              <a:rPr lang="en-GB" sz="1800" dirty="0" smtClean="0"/>
              <a:t> </a:t>
            </a:r>
            <a:r>
              <a:rPr lang="en-GB" sz="1800" dirty="0" err="1"/>
              <a:t>polgár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/>
              <a:t>uniós</a:t>
            </a:r>
            <a:r>
              <a:rPr lang="en-GB" sz="1800" dirty="0"/>
              <a:t> </a:t>
            </a:r>
            <a:r>
              <a:rPr lang="en-GB" sz="1800" dirty="0" err="1"/>
              <a:t>polgár</a:t>
            </a:r>
            <a:r>
              <a:rPr lang="en-GB" sz="1800" dirty="0"/>
              <a:t> </a:t>
            </a:r>
            <a:r>
              <a:rPr lang="en-GB" sz="1800" dirty="0" err="1"/>
              <a:t>családtagja</a:t>
            </a:r>
            <a:r>
              <a:rPr lang="en-GB" sz="1800" dirty="0"/>
              <a:t> </a:t>
            </a:r>
            <a:r>
              <a:rPr lang="en-GB" sz="1800" b="1" dirty="0" err="1"/>
              <a:t>útlevéllel</a:t>
            </a:r>
            <a:r>
              <a:rPr lang="en-GB" sz="1800" dirty="0"/>
              <a:t> (</a:t>
            </a:r>
            <a:r>
              <a:rPr lang="en-GB" sz="1800" dirty="0" err="1"/>
              <a:t>kiutazási</a:t>
            </a:r>
            <a:r>
              <a:rPr lang="en-GB" sz="1800" dirty="0"/>
              <a:t> </a:t>
            </a:r>
            <a:r>
              <a:rPr lang="en-GB" sz="1800" dirty="0" err="1"/>
              <a:t>vízum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/>
              <a:t>kérhető</a:t>
            </a:r>
            <a:r>
              <a:rPr lang="en-GB" sz="1800" dirty="0"/>
              <a:t>, </a:t>
            </a:r>
            <a:r>
              <a:rPr lang="en-GB" sz="1800" dirty="0" err="1"/>
              <a:t>beutazási</a:t>
            </a:r>
            <a:r>
              <a:rPr lang="en-GB" sz="1800" dirty="0"/>
              <a:t> </a:t>
            </a:r>
            <a:r>
              <a:rPr lang="en-GB" sz="1800" dirty="0" err="1"/>
              <a:t>vízum</a:t>
            </a:r>
            <a:r>
              <a:rPr lang="en-GB" sz="1800" dirty="0"/>
              <a:t> </a:t>
            </a:r>
            <a:r>
              <a:rPr lang="en-GB" sz="1800" dirty="0" err="1"/>
              <a:t>csak</a:t>
            </a:r>
            <a:r>
              <a:rPr lang="en-GB" sz="1800" dirty="0"/>
              <a:t> </a:t>
            </a:r>
            <a:r>
              <a:rPr lang="en-GB" sz="1800" dirty="0" err="1"/>
              <a:t>az</a:t>
            </a:r>
            <a:r>
              <a:rPr lang="en-GB" sz="1800" dirty="0"/>
              <a:t> </a:t>
            </a:r>
            <a:r>
              <a:rPr lang="en-GB" sz="1800" dirty="0" err="1"/>
              <a:t>uniós</a:t>
            </a:r>
            <a:r>
              <a:rPr lang="en-GB" sz="1800" dirty="0"/>
              <a:t> </a:t>
            </a:r>
            <a:r>
              <a:rPr lang="en-GB" sz="1800" dirty="0" err="1"/>
              <a:t>joggal</a:t>
            </a:r>
            <a:r>
              <a:rPr lang="en-GB" sz="1800" dirty="0"/>
              <a:t> </a:t>
            </a:r>
            <a:r>
              <a:rPr lang="en-GB" sz="1800" dirty="0" err="1"/>
              <a:t>összhangban</a:t>
            </a:r>
            <a:r>
              <a:rPr lang="en-GB" sz="1800" dirty="0"/>
              <a:t>) </a:t>
            </a: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2/ TARTÓZKODÁS MÁS TAGÁLLAMBAN</a:t>
            </a:r>
          </a:p>
          <a:p>
            <a:pPr marL="0" indent="0">
              <a:buNone/>
            </a:pPr>
            <a:r>
              <a:rPr lang="hu-HU" sz="1800" u="sng" dirty="0" smtClean="0"/>
              <a:t>3 hónapig külön feltétel nem követelhető meg</a:t>
            </a:r>
          </a:p>
          <a:p>
            <a:pPr marL="0" indent="0">
              <a:buNone/>
            </a:pPr>
            <a:r>
              <a:rPr lang="hu-HU" sz="1800" u="sng" dirty="0" smtClean="0"/>
              <a:t>3 hónapon túl:</a:t>
            </a:r>
            <a:endParaRPr lang="en-GB" sz="1800" dirty="0" smtClean="0"/>
          </a:p>
          <a:p>
            <a:r>
              <a:rPr lang="en-GB" sz="1800" dirty="0" err="1" smtClean="0"/>
              <a:t>Munkavállaló</a:t>
            </a:r>
            <a:r>
              <a:rPr lang="en-GB" sz="1800" dirty="0" smtClean="0"/>
              <a:t> </a:t>
            </a:r>
            <a:r>
              <a:rPr lang="en-GB" sz="1800" dirty="0" err="1"/>
              <a:t>vagy</a:t>
            </a:r>
            <a:r>
              <a:rPr lang="en-GB" sz="1800" dirty="0"/>
              <a:t> </a:t>
            </a:r>
            <a:r>
              <a:rPr lang="en-GB" sz="1800" dirty="0" err="1"/>
              <a:t>önálló</a:t>
            </a:r>
            <a:r>
              <a:rPr lang="en-GB" sz="1800" dirty="0"/>
              <a:t> </a:t>
            </a:r>
            <a:r>
              <a:rPr lang="en-GB" sz="1800" dirty="0" err="1"/>
              <a:t>vállalkozó</a:t>
            </a:r>
            <a:r>
              <a:rPr lang="en-GB" sz="1800" dirty="0"/>
              <a:t> </a:t>
            </a:r>
          </a:p>
          <a:p>
            <a:r>
              <a:rPr lang="en-GB" sz="1800" dirty="0"/>
              <a:t>-</a:t>
            </a:r>
            <a:r>
              <a:rPr lang="en-GB" sz="1800" dirty="0" err="1"/>
              <a:t>Elegendő</a:t>
            </a:r>
            <a:r>
              <a:rPr lang="en-GB" sz="1800" dirty="0"/>
              <a:t> </a:t>
            </a:r>
            <a:r>
              <a:rPr lang="en-GB" sz="1800" dirty="0" err="1"/>
              <a:t>anyagi</a:t>
            </a:r>
            <a:r>
              <a:rPr lang="en-GB" sz="1800" dirty="0"/>
              <a:t> </a:t>
            </a:r>
            <a:r>
              <a:rPr lang="en-GB" sz="1800" dirty="0" err="1"/>
              <a:t>forrásokkal</a:t>
            </a:r>
            <a:r>
              <a:rPr lang="en-GB" sz="1800" dirty="0"/>
              <a:t> </a:t>
            </a:r>
            <a:r>
              <a:rPr lang="en-GB" sz="1800" dirty="0" err="1"/>
              <a:t>bír</a:t>
            </a:r>
            <a:r>
              <a:rPr lang="en-GB" sz="1800" dirty="0"/>
              <a:t>, </a:t>
            </a:r>
            <a:r>
              <a:rPr lang="en-GB" sz="1800" dirty="0" err="1"/>
              <a:t>hogy</a:t>
            </a:r>
            <a:r>
              <a:rPr lang="en-GB" sz="1800" dirty="0"/>
              <a:t> ne </a:t>
            </a:r>
            <a:r>
              <a:rPr lang="en-GB" sz="1800" dirty="0" err="1"/>
              <a:t>jelentsen</a:t>
            </a:r>
            <a:r>
              <a:rPr lang="en-GB" sz="1800" dirty="0"/>
              <a:t> </a:t>
            </a:r>
            <a:r>
              <a:rPr lang="en-GB" sz="1800" dirty="0" err="1"/>
              <a:t>terhet</a:t>
            </a:r>
            <a:r>
              <a:rPr lang="en-GB" sz="1800" dirty="0"/>
              <a:t> a </a:t>
            </a:r>
            <a:r>
              <a:rPr lang="en-GB" sz="1800" dirty="0" err="1"/>
              <a:t>fogadó</a:t>
            </a:r>
            <a:r>
              <a:rPr lang="en-GB" sz="1800" dirty="0"/>
              <a:t> </a:t>
            </a:r>
            <a:r>
              <a:rPr lang="en-GB" sz="1800" dirty="0" err="1"/>
              <a:t>államnak</a:t>
            </a:r>
            <a:r>
              <a:rPr lang="en-GB" sz="1800" dirty="0"/>
              <a:t> </a:t>
            </a:r>
            <a:r>
              <a:rPr lang="en-GB" sz="1800" dirty="0" err="1"/>
              <a:t>és</a:t>
            </a:r>
            <a:r>
              <a:rPr lang="en-GB" sz="1800" dirty="0"/>
              <a:t> van </a:t>
            </a:r>
            <a:r>
              <a:rPr lang="en-GB" sz="1800" dirty="0" err="1"/>
              <a:t>egészségbiztosítása</a:t>
            </a:r>
            <a:r>
              <a:rPr lang="en-GB" sz="1800" dirty="0"/>
              <a:t> </a:t>
            </a:r>
            <a:endParaRPr lang="hu-HU" sz="1800" dirty="0" smtClean="0"/>
          </a:p>
          <a:p>
            <a:r>
              <a:rPr lang="hu-HU" sz="1800" dirty="0" smtClean="0"/>
              <a:t>(</a:t>
            </a:r>
            <a:r>
              <a:rPr lang="en-GB" sz="1800" dirty="0" err="1" smtClean="0"/>
              <a:t>egyedileg</a:t>
            </a:r>
            <a:r>
              <a:rPr lang="en-GB" sz="1800" dirty="0" smtClean="0"/>
              <a:t> </a:t>
            </a:r>
            <a:r>
              <a:rPr lang="en-GB" sz="1800" dirty="0" err="1"/>
              <a:t>kell</a:t>
            </a:r>
            <a:r>
              <a:rPr lang="en-GB" sz="1800" dirty="0"/>
              <a:t> </a:t>
            </a:r>
            <a:r>
              <a:rPr lang="en-GB" sz="1800" dirty="0" err="1"/>
              <a:t>vizsgálni</a:t>
            </a:r>
            <a:r>
              <a:rPr lang="en-GB" sz="1800" dirty="0"/>
              <a:t> </a:t>
            </a:r>
            <a:r>
              <a:rPr lang="en-GB" sz="1800" dirty="0" err="1"/>
              <a:t>az</a:t>
            </a:r>
            <a:r>
              <a:rPr lang="en-GB" sz="1800" dirty="0"/>
              <a:t> </a:t>
            </a:r>
            <a:r>
              <a:rPr lang="en-GB" sz="1800" dirty="0" err="1"/>
              <a:t>illető</a:t>
            </a:r>
            <a:r>
              <a:rPr lang="en-GB" sz="1800" dirty="0"/>
              <a:t> </a:t>
            </a:r>
            <a:r>
              <a:rPr lang="en-GB" sz="1800" dirty="0" err="1"/>
              <a:t>személyes</a:t>
            </a:r>
            <a:r>
              <a:rPr lang="en-GB" sz="1800" dirty="0"/>
              <a:t> </a:t>
            </a:r>
            <a:r>
              <a:rPr lang="en-GB" sz="1800" dirty="0" err="1"/>
              <a:t>körülményeire</a:t>
            </a:r>
            <a:r>
              <a:rPr lang="en-GB" sz="1800" dirty="0"/>
              <a:t> </a:t>
            </a:r>
            <a:r>
              <a:rPr lang="en-GB" sz="1800" dirty="0" err="1" smtClean="0"/>
              <a:t>figyelemmel</a:t>
            </a:r>
            <a:r>
              <a:rPr lang="hu-HU" sz="1800" dirty="0" smtClean="0"/>
              <a:t>, </a:t>
            </a:r>
            <a:r>
              <a:rPr lang="en-GB" sz="1800" dirty="0" err="1" smtClean="0"/>
              <a:t>Nem</a:t>
            </a:r>
            <a:r>
              <a:rPr lang="en-GB" sz="1800" dirty="0" smtClean="0"/>
              <a:t> </a:t>
            </a:r>
            <a:r>
              <a:rPr lang="en-GB" sz="1800" dirty="0" err="1"/>
              <a:t>lehet</a:t>
            </a:r>
            <a:r>
              <a:rPr lang="en-GB" sz="1800" dirty="0"/>
              <a:t> </a:t>
            </a:r>
            <a:r>
              <a:rPr lang="en-GB" sz="1800" dirty="0" err="1"/>
              <a:t>az</a:t>
            </a:r>
            <a:r>
              <a:rPr lang="en-GB" sz="1800" dirty="0"/>
              <a:t> </a:t>
            </a:r>
            <a:r>
              <a:rPr lang="en-GB" sz="1800" dirty="0" err="1"/>
              <a:t>összeg</a:t>
            </a:r>
            <a:r>
              <a:rPr lang="en-GB" sz="1800" dirty="0"/>
              <a:t> </a:t>
            </a:r>
            <a:r>
              <a:rPr lang="en-GB" sz="1800" dirty="0" err="1"/>
              <a:t>magasabb</a:t>
            </a:r>
            <a:r>
              <a:rPr lang="en-GB" sz="1800" dirty="0"/>
              <a:t>, mint </a:t>
            </a:r>
            <a:r>
              <a:rPr lang="en-GB" sz="1800" dirty="0" err="1"/>
              <a:t>amit</a:t>
            </a:r>
            <a:r>
              <a:rPr lang="en-GB" sz="1800" dirty="0"/>
              <a:t> a </a:t>
            </a:r>
            <a:r>
              <a:rPr lang="en-GB" sz="1800" dirty="0" err="1"/>
              <a:t>szociális</a:t>
            </a:r>
            <a:r>
              <a:rPr lang="en-GB" sz="1800" dirty="0"/>
              <a:t> </a:t>
            </a:r>
            <a:r>
              <a:rPr lang="en-GB" sz="1800" dirty="0" err="1"/>
              <a:t>segélynyújtás</a:t>
            </a:r>
            <a:r>
              <a:rPr lang="en-GB" sz="1800" dirty="0"/>
              <a:t> </a:t>
            </a:r>
            <a:r>
              <a:rPr lang="en-GB" sz="1800" dirty="0" err="1"/>
              <a:t>küszöbeként</a:t>
            </a:r>
            <a:r>
              <a:rPr lang="en-GB" sz="1800" dirty="0"/>
              <a:t> </a:t>
            </a:r>
            <a:r>
              <a:rPr lang="en-GB" sz="1800" dirty="0" err="1"/>
              <a:t>határoznak</a:t>
            </a:r>
            <a:r>
              <a:rPr lang="en-GB" sz="1800" dirty="0"/>
              <a:t> </a:t>
            </a:r>
            <a:r>
              <a:rPr lang="en-GB" sz="1800" dirty="0" smtClean="0"/>
              <a:t>meg</a:t>
            </a:r>
            <a:r>
              <a:rPr lang="hu-HU" sz="1800" dirty="0" smtClean="0"/>
              <a:t>)</a:t>
            </a:r>
            <a:endParaRPr lang="en-GB" sz="1800" dirty="0"/>
          </a:p>
          <a:p>
            <a:r>
              <a:rPr lang="en-GB" sz="1800" dirty="0"/>
              <a:t>-</a:t>
            </a:r>
            <a:r>
              <a:rPr lang="en-GB" sz="1800" dirty="0" err="1"/>
              <a:t>Tanulmányokat</a:t>
            </a:r>
            <a:r>
              <a:rPr lang="en-GB" sz="1800" dirty="0"/>
              <a:t> </a:t>
            </a:r>
            <a:r>
              <a:rPr lang="en-GB" sz="1800" dirty="0" err="1"/>
              <a:t>folytatók</a:t>
            </a:r>
            <a:r>
              <a:rPr lang="en-GB" sz="1800" dirty="0"/>
              <a:t>, ha </a:t>
            </a:r>
            <a:r>
              <a:rPr lang="en-GB" sz="1800" dirty="0" err="1"/>
              <a:t>elegendő</a:t>
            </a:r>
            <a:r>
              <a:rPr lang="en-GB" sz="1800" dirty="0"/>
              <a:t> </a:t>
            </a:r>
            <a:r>
              <a:rPr lang="en-GB" sz="1800" dirty="0" err="1"/>
              <a:t>forrásuk</a:t>
            </a:r>
            <a:r>
              <a:rPr lang="en-GB" sz="1800" dirty="0"/>
              <a:t> van </a:t>
            </a:r>
            <a:r>
              <a:rPr lang="en-GB" sz="1800" dirty="0" err="1"/>
              <a:t>és</a:t>
            </a:r>
            <a:r>
              <a:rPr lang="en-GB" sz="1800" dirty="0"/>
              <a:t> van </a:t>
            </a:r>
            <a:r>
              <a:rPr lang="en-GB" sz="1800" dirty="0" err="1" smtClean="0"/>
              <a:t>egészségbiztosításuk</a:t>
            </a: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+ </a:t>
            </a:r>
            <a:r>
              <a:rPr lang="en-GB" sz="1800" dirty="0" err="1" smtClean="0"/>
              <a:t>Az</a:t>
            </a:r>
            <a:r>
              <a:rPr lang="en-GB" sz="1800" dirty="0" smtClean="0"/>
              <a:t> </a:t>
            </a:r>
            <a:r>
              <a:rPr lang="en-GB" sz="1800" dirty="0" err="1"/>
              <a:t>ilyen</a:t>
            </a:r>
            <a:r>
              <a:rPr lang="en-GB" sz="1800" dirty="0"/>
              <a:t> </a:t>
            </a:r>
            <a:r>
              <a:rPr lang="en-GB" sz="1800" dirty="0" err="1"/>
              <a:t>uniós</a:t>
            </a:r>
            <a:r>
              <a:rPr lang="en-GB" sz="1800" dirty="0"/>
              <a:t> </a:t>
            </a:r>
            <a:r>
              <a:rPr lang="en-GB" sz="1800" dirty="0" err="1"/>
              <a:t>polgár</a:t>
            </a:r>
            <a:r>
              <a:rPr lang="en-GB" sz="1800" dirty="0"/>
              <a:t> </a:t>
            </a:r>
            <a:r>
              <a:rPr lang="en-GB" sz="1800" dirty="0" err="1"/>
              <a:t>családtagjai</a:t>
            </a:r>
            <a:r>
              <a:rPr lang="en-GB" sz="1800" dirty="0"/>
              <a:t> 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="" xmlns:p14="http://schemas.microsoft.com/office/powerpoint/2010/main" val="26052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Története</a:t>
            </a:r>
            <a:endParaRPr lang="hu-H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3613797158"/>
              </p:ext>
            </p:extLst>
          </p:nvPr>
        </p:nvGraphicFramePr>
        <p:xfrm>
          <a:off x="0" y="1386901"/>
          <a:ext cx="9144000" cy="5282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1"/>
          <p:cNvPicPr>
            <a:picLocks noChangeAspect="1"/>
          </p:cNvPicPr>
          <p:nvPr/>
        </p:nvPicPr>
        <p:blipFill>
          <a:blip r:embed="rId7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2422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2004/38/EK irányelv</a:t>
            </a:r>
            <a:endParaRPr lang="en-GB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hu-HU" sz="1900" dirty="0" smtClean="0"/>
              <a:t>Jogosultságok:</a:t>
            </a:r>
          </a:p>
          <a:p>
            <a:pPr marL="0" indent="0">
              <a:buNone/>
            </a:pPr>
            <a:r>
              <a:rPr lang="hu-HU" sz="1900" dirty="0" smtClean="0"/>
              <a:t>2/ TARTÓZKODÁS MÁS TAGÁLLAMBAN</a:t>
            </a:r>
          </a:p>
          <a:p>
            <a:pPr marL="0" indent="0">
              <a:buNone/>
            </a:pPr>
            <a:r>
              <a:rPr lang="hu-HU" sz="1900" u="sng" dirty="0" smtClean="0"/>
              <a:t>3 hónapon túl:</a:t>
            </a:r>
            <a:endParaRPr lang="en-GB" sz="1900" dirty="0"/>
          </a:p>
          <a:p>
            <a:r>
              <a:rPr lang="en-GB" sz="1900" dirty="0" err="1"/>
              <a:t>tagállam</a:t>
            </a:r>
            <a:r>
              <a:rPr lang="en-GB" sz="1900" dirty="0"/>
              <a:t> </a:t>
            </a:r>
            <a:r>
              <a:rPr lang="en-GB" sz="1900" dirty="0" err="1"/>
              <a:t>területén</a:t>
            </a:r>
            <a:r>
              <a:rPr lang="en-GB" sz="1900" dirty="0"/>
              <a:t> </a:t>
            </a:r>
            <a:r>
              <a:rPr lang="en-GB" sz="1900" dirty="0" err="1"/>
              <a:t>munkavállaló</a:t>
            </a:r>
            <a:r>
              <a:rPr lang="en-GB" sz="1900" dirty="0"/>
              <a:t> </a:t>
            </a:r>
            <a:r>
              <a:rPr lang="en-GB" sz="1900" b="1" dirty="0"/>
              <a:t>volt</a:t>
            </a:r>
            <a:r>
              <a:rPr lang="en-GB" sz="1900" dirty="0"/>
              <a:t>, de </a:t>
            </a:r>
            <a:r>
              <a:rPr lang="en-GB" sz="1900" dirty="0" err="1"/>
              <a:t>már</a:t>
            </a:r>
            <a:r>
              <a:rPr lang="en-GB" sz="1900" dirty="0"/>
              <a:t> </a:t>
            </a:r>
            <a:r>
              <a:rPr lang="en-GB" sz="1900" dirty="0" err="1"/>
              <a:t>nem</a:t>
            </a:r>
            <a:r>
              <a:rPr lang="en-GB" sz="1900" dirty="0"/>
              <a:t> </a:t>
            </a:r>
            <a:r>
              <a:rPr lang="en-GB" sz="1900" dirty="0" err="1"/>
              <a:t>az</a:t>
            </a:r>
            <a:r>
              <a:rPr lang="en-GB" sz="1900" dirty="0"/>
              <a:t>, </a:t>
            </a:r>
            <a:r>
              <a:rPr lang="en-GB" sz="1900" dirty="0" err="1"/>
              <a:t>megtartja</a:t>
            </a:r>
            <a:r>
              <a:rPr lang="en-GB" sz="1900" dirty="0"/>
              <a:t> a </a:t>
            </a:r>
            <a:r>
              <a:rPr lang="en-GB" sz="1900" dirty="0" err="1"/>
              <a:t>munkavállalói</a:t>
            </a:r>
            <a:r>
              <a:rPr lang="en-GB" sz="1900" dirty="0"/>
              <a:t> </a:t>
            </a:r>
            <a:r>
              <a:rPr lang="en-GB" sz="1900" dirty="0" err="1"/>
              <a:t>státuszt</a:t>
            </a:r>
            <a:r>
              <a:rPr lang="en-GB" sz="1900" dirty="0"/>
              <a:t> </a:t>
            </a:r>
            <a:r>
              <a:rPr lang="en-GB" sz="1900" dirty="0" err="1"/>
              <a:t>és</a:t>
            </a:r>
            <a:r>
              <a:rPr lang="en-GB" sz="1900" dirty="0"/>
              <a:t> </a:t>
            </a:r>
            <a:r>
              <a:rPr lang="en-GB" sz="1900" b="1" dirty="0" err="1"/>
              <a:t>maradhat</a:t>
            </a:r>
            <a:r>
              <a:rPr lang="en-GB" sz="1900" b="1" dirty="0"/>
              <a:t> 3 </a:t>
            </a:r>
            <a:r>
              <a:rPr lang="en-GB" sz="1900" b="1" dirty="0" err="1"/>
              <a:t>hónapnál</a:t>
            </a:r>
            <a:r>
              <a:rPr lang="en-GB" sz="1900" b="1" dirty="0"/>
              <a:t> </a:t>
            </a:r>
            <a:r>
              <a:rPr lang="en-GB" sz="1900" b="1" dirty="0" err="1"/>
              <a:t>hosszabb</a:t>
            </a:r>
            <a:r>
              <a:rPr lang="en-GB" sz="1900" b="1" dirty="0"/>
              <a:t> </a:t>
            </a:r>
            <a:r>
              <a:rPr lang="en-GB" sz="1900" b="1" dirty="0" err="1"/>
              <a:t>ideig</a:t>
            </a:r>
            <a:r>
              <a:rPr lang="en-GB" sz="1900" b="1" dirty="0"/>
              <a:t> </a:t>
            </a:r>
            <a:r>
              <a:rPr lang="en-GB" sz="1900" dirty="0"/>
              <a:t>a </a:t>
            </a:r>
            <a:r>
              <a:rPr lang="en-GB" sz="1900" dirty="0" err="1"/>
              <a:t>tagállam</a:t>
            </a:r>
            <a:r>
              <a:rPr lang="en-GB" sz="1900" dirty="0"/>
              <a:t> </a:t>
            </a:r>
            <a:r>
              <a:rPr lang="en-GB" sz="1900" dirty="0" err="1"/>
              <a:t>területén</a:t>
            </a:r>
            <a:r>
              <a:rPr lang="en-GB" sz="1900" dirty="0"/>
              <a:t>, </a:t>
            </a:r>
            <a:r>
              <a:rPr lang="en-GB" sz="1900" dirty="0" err="1"/>
              <a:t>aki</a:t>
            </a:r>
            <a:r>
              <a:rPr lang="en-GB" sz="1900" dirty="0"/>
              <a:t> </a:t>
            </a:r>
          </a:p>
          <a:p>
            <a:pPr lvl="1"/>
            <a:r>
              <a:rPr lang="en-GB" sz="1900" dirty="0" err="1" smtClean="0"/>
              <a:t>baleset</a:t>
            </a:r>
            <a:r>
              <a:rPr lang="en-GB" sz="1900" dirty="0" smtClean="0"/>
              <a:t> </a:t>
            </a:r>
            <a:r>
              <a:rPr lang="en-GB" sz="1900" dirty="0" err="1"/>
              <a:t>vagy</a:t>
            </a:r>
            <a:r>
              <a:rPr lang="en-GB" sz="1900" dirty="0"/>
              <a:t> </a:t>
            </a:r>
            <a:r>
              <a:rPr lang="en-GB" sz="1900" dirty="0" err="1"/>
              <a:t>betegség</a:t>
            </a:r>
            <a:r>
              <a:rPr lang="en-GB" sz="1900" dirty="0"/>
              <a:t> </a:t>
            </a:r>
            <a:r>
              <a:rPr lang="en-GB" sz="1900" dirty="0" err="1"/>
              <a:t>követeztében</a:t>
            </a:r>
            <a:r>
              <a:rPr lang="en-GB" sz="1900" dirty="0"/>
              <a:t> </a:t>
            </a:r>
            <a:r>
              <a:rPr lang="en-GB" sz="1900" dirty="0" err="1"/>
              <a:t>ideiglenesen</a:t>
            </a:r>
            <a:r>
              <a:rPr lang="en-GB" sz="1900" dirty="0"/>
              <a:t> </a:t>
            </a:r>
            <a:r>
              <a:rPr lang="en-GB" sz="1900" dirty="0" err="1"/>
              <a:t>munkaképtelenné</a:t>
            </a:r>
            <a:r>
              <a:rPr lang="en-GB" sz="1900" dirty="0"/>
              <a:t> </a:t>
            </a:r>
            <a:r>
              <a:rPr lang="en-GB" sz="1900" dirty="0" err="1"/>
              <a:t>vált</a:t>
            </a:r>
            <a:r>
              <a:rPr lang="en-GB" sz="1900" dirty="0"/>
              <a:t> </a:t>
            </a:r>
          </a:p>
          <a:p>
            <a:pPr lvl="1"/>
            <a:r>
              <a:rPr lang="hu-HU" sz="1900" dirty="0" smtClean="0"/>
              <a:t>egy </a:t>
            </a:r>
            <a:r>
              <a:rPr lang="hu-HU" sz="1900" dirty="0"/>
              <a:t>évnél hosszabb munkavállalást követően kényszerű, regisztrált munkanélkülivé vált </a:t>
            </a:r>
          </a:p>
          <a:p>
            <a:pPr lvl="1"/>
            <a:r>
              <a:rPr lang="hu-HU" sz="1900" dirty="0" smtClean="0"/>
              <a:t>egy </a:t>
            </a:r>
            <a:r>
              <a:rPr lang="hu-HU" sz="1900" dirty="0"/>
              <a:t>évnél rövidebb munkavállalást követően kényszerű, regisztrált munkanélkülivé vált és álláskereső (hat hónapig maradhat) </a:t>
            </a:r>
          </a:p>
          <a:p>
            <a:pPr lvl="1"/>
            <a:r>
              <a:rPr lang="en-GB" sz="1900" dirty="0" err="1" smtClean="0"/>
              <a:t>szakképzésben</a:t>
            </a:r>
            <a:r>
              <a:rPr lang="en-GB" sz="1900" dirty="0" smtClean="0"/>
              <a:t> </a:t>
            </a:r>
            <a:r>
              <a:rPr lang="en-GB" sz="1900" dirty="0" err="1"/>
              <a:t>vesz</a:t>
            </a:r>
            <a:r>
              <a:rPr lang="en-GB" sz="1900" dirty="0"/>
              <a:t> </a:t>
            </a:r>
            <a:r>
              <a:rPr lang="en-GB" sz="1900" dirty="0" err="1"/>
              <a:t>részt</a:t>
            </a:r>
            <a:r>
              <a:rPr lang="en-GB" sz="1900" dirty="0"/>
              <a:t> </a:t>
            </a:r>
          </a:p>
          <a:p>
            <a:r>
              <a:rPr lang="hu-HU" sz="1900" dirty="0" smtClean="0"/>
              <a:t>Tartózkodási kártya kiváltása előírható</a:t>
            </a:r>
          </a:p>
          <a:p>
            <a:pPr marL="0" indent="0">
              <a:buNone/>
            </a:pPr>
            <a:r>
              <a:rPr lang="hu-HU" sz="1900" dirty="0" smtClean="0"/>
              <a:t>5 éven túl huzamos tartózkodás (külön szabályozás)</a:t>
            </a:r>
          </a:p>
          <a:p>
            <a:pPr marL="0" indent="0">
              <a:buNone/>
            </a:pPr>
            <a:r>
              <a:rPr lang="hu-HU" sz="1900" dirty="0" err="1" smtClean="0"/>
              <a:t>Chen-ügy</a:t>
            </a:r>
            <a:r>
              <a:rPr lang="hu-HU" sz="1900" dirty="0" smtClean="0"/>
              <a:t> (C-200/02) kínai anya második gyermekének ügye</a:t>
            </a:r>
            <a:endParaRPr lang="en-GB" sz="1900" dirty="0"/>
          </a:p>
        </p:txBody>
      </p:sp>
    </p:spTree>
    <p:extLst>
      <p:ext uri="{BB962C8B-B14F-4D97-AF65-F5344CB8AC3E}">
        <p14:creationId xmlns="" xmlns:p14="http://schemas.microsoft.com/office/powerpoint/2010/main" val="12888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Kivételesetek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B</a:t>
            </a:r>
            <a:r>
              <a:rPr lang="en-GB" dirty="0" err="1" smtClean="0"/>
              <a:t>eutazás</a:t>
            </a:r>
            <a:r>
              <a:rPr lang="en-GB" dirty="0"/>
              <a:t>, </a:t>
            </a:r>
            <a:r>
              <a:rPr lang="en-GB" dirty="0" err="1"/>
              <a:t>tartózkodás</a:t>
            </a:r>
            <a:r>
              <a:rPr lang="en-GB" dirty="0"/>
              <a:t> </a:t>
            </a:r>
            <a:r>
              <a:rPr lang="en-GB" dirty="0" err="1"/>
              <a:t>joga</a:t>
            </a:r>
            <a:r>
              <a:rPr lang="en-GB" dirty="0"/>
              <a:t> </a:t>
            </a:r>
            <a:r>
              <a:rPr lang="en-GB" dirty="0" err="1"/>
              <a:t>korlátozható</a:t>
            </a:r>
            <a:r>
              <a:rPr lang="en-GB" dirty="0"/>
              <a:t> </a:t>
            </a:r>
            <a:r>
              <a:rPr lang="en-GB" dirty="0" err="1"/>
              <a:t>közrendi</a:t>
            </a:r>
            <a:r>
              <a:rPr lang="en-GB" dirty="0"/>
              <a:t>, </a:t>
            </a:r>
            <a:r>
              <a:rPr lang="en-GB" b="1" dirty="0" err="1"/>
              <a:t>közbiztonsági</a:t>
            </a:r>
            <a:r>
              <a:rPr lang="en-GB" b="1" dirty="0"/>
              <a:t> </a:t>
            </a:r>
            <a:r>
              <a:rPr lang="en-GB" b="1" dirty="0" err="1"/>
              <a:t>és</a:t>
            </a:r>
            <a:r>
              <a:rPr lang="en-GB" b="1" dirty="0"/>
              <a:t> </a:t>
            </a:r>
            <a:r>
              <a:rPr lang="en-GB" b="1" dirty="0" err="1"/>
              <a:t>közegészségügyi</a:t>
            </a:r>
            <a:r>
              <a:rPr lang="en-GB" b="1" dirty="0"/>
              <a:t> </a:t>
            </a:r>
            <a:r>
              <a:rPr lang="en-GB" b="1" dirty="0" err="1"/>
              <a:t>okokból</a:t>
            </a:r>
            <a:r>
              <a:rPr lang="en-GB" b="1" dirty="0"/>
              <a:t> </a:t>
            </a:r>
          </a:p>
          <a:p>
            <a:pPr lvl="1"/>
            <a:r>
              <a:rPr lang="en-GB" sz="2300" b="1" dirty="0" err="1" smtClean="0"/>
              <a:t>Gazdasági</a:t>
            </a:r>
            <a:r>
              <a:rPr lang="en-GB" sz="2300" b="1" dirty="0" smtClean="0"/>
              <a:t> </a:t>
            </a:r>
            <a:r>
              <a:rPr lang="en-GB" sz="2300" b="1" dirty="0" err="1"/>
              <a:t>célokat</a:t>
            </a:r>
            <a:r>
              <a:rPr lang="en-GB" sz="2300" b="1" dirty="0"/>
              <a:t> </a:t>
            </a:r>
            <a:r>
              <a:rPr lang="en-GB" sz="2300" b="1" dirty="0" err="1"/>
              <a:t>nem</a:t>
            </a:r>
            <a:r>
              <a:rPr lang="en-GB" sz="2300" b="1" dirty="0"/>
              <a:t> </a:t>
            </a:r>
            <a:r>
              <a:rPr lang="en-GB" sz="2300" dirty="0" err="1"/>
              <a:t>szolgálhatnak</a:t>
            </a:r>
            <a:r>
              <a:rPr lang="en-GB" sz="2300" dirty="0"/>
              <a:t>, </a:t>
            </a:r>
            <a:r>
              <a:rPr lang="en-GB" sz="2300" dirty="0" err="1"/>
              <a:t>megszorítóan</a:t>
            </a:r>
            <a:r>
              <a:rPr lang="en-GB" sz="2300" dirty="0"/>
              <a:t> </a:t>
            </a:r>
            <a:r>
              <a:rPr lang="en-GB" sz="2300" dirty="0" err="1"/>
              <a:t>kell</a:t>
            </a:r>
            <a:r>
              <a:rPr lang="en-GB" sz="2300" dirty="0"/>
              <a:t> </a:t>
            </a:r>
            <a:r>
              <a:rPr lang="en-GB" sz="2300" dirty="0" err="1"/>
              <a:t>értelmezni</a:t>
            </a:r>
            <a:r>
              <a:rPr lang="en-GB" sz="2300" dirty="0"/>
              <a:t> </a:t>
            </a:r>
            <a:endParaRPr lang="hu-HU" sz="2300" dirty="0" smtClean="0"/>
          </a:p>
          <a:p>
            <a:pPr lvl="1"/>
            <a:r>
              <a:rPr lang="en-GB" sz="2300" dirty="0" err="1" smtClean="0"/>
              <a:t>Közrendi</a:t>
            </a:r>
            <a:r>
              <a:rPr lang="en-GB" sz="2300" dirty="0"/>
              <a:t>, </a:t>
            </a:r>
            <a:r>
              <a:rPr lang="en-GB" sz="2300" dirty="0" err="1"/>
              <a:t>közbiztonsági</a:t>
            </a:r>
            <a:r>
              <a:rPr lang="en-GB" sz="2300" dirty="0"/>
              <a:t> </a:t>
            </a:r>
            <a:r>
              <a:rPr lang="en-GB" sz="2300" dirty="0" err="1"/>
              <a:t>korlátozásoknak</a:t>
            </a:r>
            <a:r>
              <a:rPr lang="en-GB" sz="2300" dirty="0"/>
              <a:t> </a:t>
            </a:r>
            <a:r>
              <a:rPr lang="en-GB" sz="2300" dirty="0" err="1"/>
              <a:t>az</a:t>
            </a:r>
            <a:r>
              <a:rPr lang="en-GB" sz="2300" dirty="0"/>
              <a:t> </a:t>
            </a:r>
            <a:r>
              <a:rPr lang="en-GB" sz="2300" dirty="0" err="1"/>
              <a:t>illető</a:t>
            </a:r>
            <a:r>
              <a:rPr lang="en-GB" sz="2300" dirty="0"/>
              <a:t> </a:t>
            </a:r>
            <a:r>
              <a:rPr lang="en-GB" sz="2300" b="1" dirty="0" err="1"/>
              <a:t>személyes</a:t>
            </a:r>
            <a:r>
              <a:rPr lang="en-GB" sz="2300" b="1" dirty="0"/>
              <a:t> </a:t>
            </a:r>
            <a:r>
              <a:rPr lang="en-GB" sz="2300" b="1" dirty="0" err="1"/>
              <a:t>magatartásán</a:t>
            </a:r>
            <a:r>
              <a:rPr lang="en-GB" sz="2300" dirty="0"/>
              <a:t> </a:t>
            </a:r>
            <a:r>
              <a:rPr lang="en-GB" sz="2300" dirty="0" err="1"/>
              <a:t>kell</a:t>
            </a:r>
            <a:r>
              <a:rPr lang="en-GB" sz="2300" dirty="0"/>
              <a:t> </a:t>
            </a:r>
            <a:r>
              <a:rPr lang="en-GB" sz="2300" dirty="0" err="1"/>
              <a:t>alapulniuk</a:t>
            </a:r>
            <a:r>
              <a:rPr lang="en-GB" sz="2300" dirty="0"/>
              <a:t>, </a:t>
            </a:r>
            <a:r>
              <a:rPr lang="en-GB" sz="2300" dirty="0" err="1"/>
              <a:t>és</a:t>
            </a:r>
            <a:r>
              <a:rPr lang="en-GB" sz="2300" dirty="0"/>
              <a:t> </a:t>
            </a:r>
            <a:r>
              <a:rPr lang="en-GB" sz="2300" dirty="0" err="1"/>
              <a:t>arányosnak</a:t>
            </a:r>
            <a:r>
              <a:rPr lang="en-GB" sz="2300" dirty="0"/>
              <a:t> </a:t>
            </a:r>
            <a:r>
              <a:rPr lang="en-GB" sz="2300" dirty="0" err="1"/>
              <a:t>kell</a:t>
            </a:r>
            <a:r>
              <a:rPr lang="en-GB" sz="2300" dirty="0"/>
              <a:t> </a:t>
            </a:r>
            <a:r>
              <a:rPr lang="en-GB" sz="2300" dirty="0" err="1"/>
              <a:t>lenniük</a:t>
            </a:r>
            <a:r>
              <a:rPr lang="en-GB" sz="2300" dirty="0"/>
              <a:t> </a:t>
            </a:r>
            <a:endParaRPr lang="hu-HU" sz="2300" dirty="0" smtClean="0"/>
          </a:p>
          <a:p>
            <a:pPr lvl="1"/>
            <a:r>
              <a:rPr lang="en-GB" sz="2300" dirty="0" err="1" smtClean="0"/>
              <a:t>Az</a:t>
            </a:r>
            <a:r>
              <a:rPr lang="en-GB" sz="2300" dirty="0" smtClean="0"/>
              <a:t> </a:t>
            </a:r>
            <a:r>
              <a:rPr lang="en-GB" sz="2300" dirty="0" err="1"/>
              <a:t>érintett</a:t>
            </a:r>
            <a:r>
              <a:rPr lang="en-GB" sz="2300" dirty="0"/>
              <a:t> </a:t>
            </a:r>
            <a:r>
              <a:rPr lang="en-GB" sz="2300" dirty="0" err="1"/>
              <a:t>személy</a:t>
            </a:r>
            <a:r>
              <a:rPr lang="en-GB" sz="2300" dirty="0"/>
              <a:t> </a:t>
            </a:r>
            <a:r>
              <a:rPr lang="en-GB" sz="2300" b="1" dirty="0" err="1"/>
              <a:t>magatartása</a:t>
            </a:r>
            <a:r>
              <a:rPr lang="en-GB" sz="2300" b="1" dirty="0"/>
              <a:t> </a:t>
            </a:r>
            <a:r>
              <a:rPr lang="en-GB" sz="2300" b="1" dirty="0" err="1"/>
              <a:t>valós</a:t>
            </a:r>
            <a:r>
              <a:rPr lang="en-GB" sz="2300" b="1" dirty="0"/>
              <a:t> </a:t>
            </a:r>
            <a:r>
              <a:rPr lang="en-GB" sz="2300" b="1" dirty="0" err="1"/>
              <a:t>és</a:t>
            </a:r>
            <a:r>
              <a:rPr lang="en-GB" sz="2300" b="1" dirty="0"/>
              <a:t> </a:t>
            </a:r>
            <a:r>
              <a:rPr lang="en-GB" sz="2300" b="1" dirty="0" err="1"/>
              <a:t>súlyos</a:t>
            </a:r>
            <a:r>
              <a:rPr lang="en-GB" sz="2300" b="1" dirty="0"/>
              <a:t> </a:t>
            </a:r>
            <a:r>
              <a:rPr lang="en-GB" sz="2300" b="1" dirty="0" err="1"/>
              <a:t>veszélyt</a:t>
            </a:r>
            <a:r>
              <a:rPr lang="en-GB" sz="2300" b="1" dirty="0"/>
              <a:t> </a:t>
            </a:r>
            <a:r>
              <a:rPr lang="en-GB" sz="2300" dirty="0" err="1"/>
              <a:t>kell</a:t>
            </a:r>
            <a:r>
              <a:rPr lang="en-GB" sz="2300" dirty="0"/>
              <a:t>, </a:t>
            </a:r>
            <a:r>
              <a:rPr lang="en-GB" sz="2300" dirty="0" err="1"/>
              <a:t>hogy</a:t>
            </a:r>
            <a:r>
              <a:rPr lang="en-GB" sz="2300" dirty="0"/>
              <a:t> </a:t>
            </a:r>
            <a:r>
              <a:rPr lang="en-GB" sz="2300" dirty="0" err="1"/>
              <a:t>jelentsen</a:t>
            </a:r>
            <a:r>
              <a:rPr lang="en-GB" sz="2300" dirty="0"/>
              <a:t> a </a:t>
            </a:r>
            <a:r>
              <a:rPr lang="en-GB" sz="2300" dirty="0" err="1"/>
              <a:t>társadalom</a:t>
            </a:r>
            <a:r>
              <a:rPr lang="en-GB" sz="2300" dirty="0"/>
              <a:t> </a:t>
            </a:r>
            <a:r>
              <a:rPr lang="en-GB" sz="2300" dirty="0" err="1"/>
              <a:t>valamely</a:t>
            </a:r>
            <a:r>
              <a:rPr lang="en-GB" sz="2300" dirty="0"/>
              <a:t> </a:t>
            </a:r>
            <a:r>
              <a:rPr lang="en-GB" sz="2300" dirty="0" err="1"/>
              <a:t>védett</a:t>
            </a:r>
            <a:r>
              <a:rPr lang="en-GB" sz="2300" dirty="0"/>
              <a:t> </a:t>
            </a:r>
            <a:r>
              <a:rPr lang="en-GB" sz="2300" dirty="0" err="1"/>
              <a:t>érdekére</a:t>
            </a:r>
            <a:r>
              <a:rPr lang="en-GB" sz="2300" dirty="0"/>
              <a:t> </a:t>
            </a:r>
            <a:endParaRPr lang="hu-HU" sz="2300" dirty="0" smtClean="0"/>
          </a:p>
          <a:p>
            <a:pPr lvl="1"/>
            <a:r>
              <a:rPr lang="en-GB" sz="2300" b="1" dirty="0" err="1" smtClean="0"/>
              <a:t>Jogorvoslati</a:t>
            </a:r>
            <a:r>
              <a:rPr lang="en-GB" sz="2300" dirty="0" smtClean="0"/>
              <a:t> </a:t>
            </a:r>
            <a:r>
              <a:rPr lang="en-GB" sz="2300" dirty="0" err="1"/>
              <a:t>lehetőséget</a:t>
            </a:r>
            <a:r>
              <a:rPr lang="en-GB" sz="2300" dirty="0"/>
              <a:t> </a:t>
            </a:r>
            <a:r>
              <a:rPr lang="en-GB" sz="2300" dirty="0" err="1"/>
              <a:t>kell</a:t>
            </a:r>
            <a:r>
              <a:rPr lang="en-GB" sz="2300" dirty="0"/>
              <a:t> </a:t>
            </a:r>
            <a:r>
              <a:rPr lang="en-GB" sz="2300" dirty="0" err="1"/>
              <a:t>biztosítani</a:t>
            </a:r>
            <a:r>
              <a:rPr lang="en-GB" sz="2300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84766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2) Választójog </a:t>
            </a:r>
            <a:r>
              <a:rPr lang="hu-HU" sz="3600" b="1" dirty="0">
                <a:solidFill>
                  <a:srgbClr val="C00000"/>
                </a:solidFill>
              </a:rPr>
              <a:t>más tagállamban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2400" b="1" dirty="0" smtClean="0"/>
              <a:t>Célja: </a:t>
            </a:r>
          </a:p>
          <a:p>
            <a:pPr lvl="1">
              <a:defRPr/>
            </a:pPr>
            <a:r>
              <a:rPr lang="hu-HU" sz="2400" dirty="0" smtClean="0"/>
              <a:t>a más tagállamban egyfajta politikai integráció is végbe menjen, ha </a:t>
            </a:r>
            <a:r>
              <a:rPr lang="hu-HU" sz="2400" b="1" dirty="0" smtClean="0"/>
              <a:t>lakóhelye nem állampolgársága szerinti tagállamban </a:t>
            </a:r>
            <a:r>
              <a:rPr lang="hu-HU" sz="2400" dirty="0" smtClean="0"/>
              <a:t>van  </a:t>
            </a:r>
          </a:p>
          <a:p>
            <a:pPr>
              <a:defRPr/>
            </a:pPr>
            <a:r>
              <a:rPr lang="hu-HU" sz="2400" b="1" dirty="0" smtClean="0"/>
              <a:t>Szabályozása</a:t>
            </a:r>
            <a:r>
              <a:rPr lang="hu-HU" sz="2400" dirty="0" smtClean="0"/>
              <a:t>: </a:t>
            </a:r>
          </a:p>
          <a:p>
            <a:pPr lvl="2">
              <a:defRPr/>
            </a:pPr>
            <a:r>
              <a:rPr lang="hu-HU" dirty="0" err="1" smtClean="0"/>
              <a:t>EUMSz</a:t>
            </a:r>
            <a:r>
              <a:rPr lang="hu-HU" dirty="0" smtClean="0"/>
              <a:t>. 20-22. cikkek + irányelvek + EUB esetjoga (állampolgárokkal azonos elbánás, alapkövetelmények, tagállami szabályozás eltérési lehetőségei)</a:t>
            </a:r>
          </a:p>
          <a:p>
            <a:pPr>
              <a:defRPr/>
            </a:pPr>
            <a:r>
              <a:rPr lang="hu-HU" sz="2400" b="1" dirty="0" smtClean="0"/>
              <a:t>Elkülönítési lehetőségek</a:t>
            </a:r>
            <a:r>
              <a:rPr lang="hu-HU" sz="2400" dirty="0" smtClean="0"/>
              <a:t>: </a:t>
            </a:r>
          </a:p>
          <a:p>
            <a:pPr lvl="1">
              <a:defRPr/>
            </a:pPr>
            <a:r>
              <a:rPr lang="hu-HU" sz="2400" dirty="0" smtClean="0"/>
              <a:t>aktív vs. passzív</a:t>
            </a:r>
          </a:p>
          <a:p>
            <a:pPr lvl="1">
              <a:defRPr/>
            </a:pPr>
            <a:r>
              <a:rPr lang="hu-HU" sz="2400" dirty="0" smtClean="0"/>
              <a:t>parlamenti vs. helyhatósági vs. európai parlamenti</a:t>
            </a:r>
          </a:p>
          <a:p>
            <a:pPr lvl="1">
              <a:defRPr/>
            </a:pPr>
            <a:endParaRPr lang="hu-HU" sz="21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3792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>
                <a:solidFill>
                  <a:srgbClr val="C00000"/>
                </a:solidFill>
              </a:rPr>
              <a:t>Választójog más tagállamban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457200" lvl="1" indent="-457200">
              <a:buAutoNum type="alphaLcParenR"/>
              <a:defRPr/>
            </a:pPr>
            <a:r>
              <a:rPr lang="hu-HU" sz="2000" dirty="0" smtClean="0"/>
              <a:t>aktív vs. passzív európai parlamenti választásokon:</a:t>
            </a:r>
          </a:p>
          <a:p>
            <a:pPr marL="342900" lvl="1" indent="-342900">
              <a:buFontTx/>
              <a:buChar char="-"/>
              <a:defRPr/>
            </a:pPr>
            <a:r>
              <a:rPr lang="hu-HU" sz="2000" dirty="0" smtClean="0"/>
              <a:t>2013/1/EU </a:t>
            </a:r>
            <a:r>
              <a:rPr lang="hu-HU" sz="2000" dirty="0"/>
              <a:t>irányelve </a:t>
            </a:r>
            <a:r>
              <a:rPr lang="hu-HU" sz="2000" dirty="0" smtClean="0"/>
              <a:t>legutóbbi szabályozása</a:t>
            </a:r>
          </a:p>
          <a:p>
            <a:pPr marL="342900" lvl="1" indent="-342900">
              <a:buFontTx/>
              <a:buChar char="-"/>
              <a:defRPr/>
            </a:pPr>
            <a:r>
              <a:rPr lang="hu-HU" sz="2000" dirty="0" err="1" smtClean="0"/>
              <a:t>Mo.-on</a:t>
            </a:r>
            <a:r>
              <a:rPr lang="hu-HU" sz="2000" dirty="0"/>
              <a:t>: nagykorú </a:t>
            </a:r>
            <a:r>
              <a:rPr lang="hu-HU" sz="2000" dirty="0" smtClean="0"/>
              <a:t>+ más </a:t>
            </a:r>
            <a:r>
              <a:rPr lang="hu-HU" sz="2000" dirty="0"/>
              <a:t>uniós tagállami állampolgár </a:t>
            </a:r>
            <a:r>
              <a:rPr lang="hu-HU" sz="2000" dirty="0" err="1"/>
              <a:t>mo-i</a:t>
            </a:r>
            <a:r>
              <a:rPr lang="hu-HU" sz="2000" dirty="0"/>
              <a:t> lakóhely esetén EP </a:t>
            </a:r>
            <a:r>
              <a:rPr lang="hu-HU" sz="2000" dirty="0" smtClean="0"/>
              <a:t>választásokon </a:t>
            </a:r>
            <a:r>
              <a:rPr lang="hu-HU" sz="2000" dirty="0"/>
              <a:t>mind aktív, mind passzív választójoggal rendelkeznek </a:t>
            </a:r>
            <a:endParaRPr lang="hu-HU" sz="2000" dirty="0" smtClean="0"/>
          </a:p>
          <a:p>
            <a:pPr>
              <a:defRPr/>
            </a:pPr>
            <a:endParaRPr lang="hu-HU" sz="2000" b="1" dirty="0" smtClean="0"/>
          </a:p>
          <a:p>
            <a:pPr marL="0" indent="0">
              <a:buNone/>
              <a:defRPr/>
            </a:pPr>
            <a:r>
              <a:rPr lang="hu-HU" sz="2000" dirty="0" smtClean="0"/>
              <a:t>b)    aktív </a:t>
            </a:r>
            <a:r>
              <a:rPr lang="hu-HU" sz="2000" dirty="0"/>
              <a:t>vs. passzív helyhatósági választásokon:</a:t>
            </a:r>
          </a:p>
          <a:p>
            <a:pPr marL="342900" lvl="1" indent="-342900">
              <a:buFontTx/>
              <a:buChar char="-"/>
              <a:defRPr/>
            </a:pPr>
            <a:r>
              <a:rPr lang="hu-HU" sz="2000" dirty="0"/>
              <a:t>Tanács 94/80/EK irányelve </a:t>
            </a:r>
            <a:r>
              <a:rPr lang="hu-HU" sz="2000" dirty="0" smtClean="0"/>
              <a:t>részletes </a:t>
            </a:r>
            <a:r>
              <a:rPr lang="hu-HU" sz="2000" dirty="0"/>
              <a:t>szabályozása</a:t>
            </a:r>
          </a:p>
          <a:p>
            <a:pPr marL="342900" lvl="1" indent="-342900">
              <a:buFontTx/>
              <a:buChar char="-"/>
              <a:defRPr/>
            </a:pPr>
            <a:r>
              <a:rPr lang="hu-HU" sz="2000" dirty="0" err="1"/>
              <a:t>Mo.-on</a:t>
            </a:r>
            <a:r>
              <a:rPr lang="hu-HU" sz="2000" dirty="0"/>
              <a:t>: nagykorú + más uniós tagállami állampolgár </a:t>
            </a:r>
            <a:r>
              <a:rPr lang="hu-HU" sz="2000" dirty="0" err="1"/>
              <a:t>mo-i</a:t>
            </a:r>
            <a:r>
              <a:rPr lang="hu-HU" sz="2000" dirty="0"/>
              <a:t> lakóhely esetén </a:t>
            </a:r>
            <a:r>
              <a:rPr lang="hu-HU" sz="2000" dirty="0" smtClean="0"/>
              <a:t>helyhatósági mind </a:t>
            </a:r>
            <a:r>
              <a:rPr lang="hu-HU" sz="2000" dirty="0"/>
              <a:t>aktív, mind passzív választójoggal rendelkeznek </a:t>
            </a:r>
            <a:endParaRPr lang="hu-HU" sz="2000" dirty="0" smtClean="0"/>
          </a:p>
          <a:p>
            <a:pPr marL="342900" lvl="1" indent="-342900">
              <a:buFontTx/>
              <a:buChar char="-"/>
              <a:defRPr/>
            </a:pPr>
            <a:r>
              <a:rPr lang="hu-HU" sz="2000" dirty="0" smtClean="0"/>
              <a:t>nagyobb eltéréseket enged irányelv, mint EP választások esetében (pl. külön felvételi kérelem névjegyzékbe való felvételről, passzív választójog korlátozása polgármesteri tisztségnél)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6906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Próbakérdések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u-HU" sz="2400" b="1" dirty="0" smtClean="0"/>
              <a:t>Magyar szabályozás szerint rendelkezik-e aktív/passzív választójoggal:</a:t>
            </a:r>
          </a:p>
          <a:p>
            <a:pPr marL="0" indent="0">
              <a:buNone/>
              <a:defRPr/>
            </a:pPr>
            <a:endParaRPr lang="hu-HU" sz="2400" b="1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hu-HU" sz="2400" dirty="0" smtClean="0"/>
              <a:t>Veszprémi lakóhelyű osztrák állampolgár a 2018-as országgyűlési választásokon választhat-e?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hu-HU" sz="2400" dirty="0"/>
              <a:t>B</a:t>
            </a:r>
            <a:r>
              <a:rPr lang="hu-HU" sz="2400" dirty="0" smtClean="0"/>
              <a:t>écsi lakóhelyű spanyol állampolgár a kőszegi helyi önkormányzati választásokon?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hu-HU" sz="2400" dirty="0"/>
              <a:t>K</a:t>
            </a:r>
            <a:r>
              <a:rPr lang="hu-HU" sz="2400" dirty="0" smtClean="0"/>
              <a:t>azah állampolgárságú bajai lakóhelyű személy az európai parlamenti választásokon választójoggal rendelkezik?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hu-HU" sz="2400" dirty="0"/>
              <a:t>S</a:t>
            </a:r>
            <a:r>
              <a:rPr lang="hu-HU" sz="2400" dirty="0" smtClean="0"/>
              <a:t>zolnoki lakóhelyű </a:t>
            </a:r>
            <a:r>
              <a:rPr lang="hu-HU" sz="2400" dirty="0"/>
              <a:t>cseh </a:t>
            </a:r>
            <a:r>
              <a:rPr lang="hu-HU" sz="2400" dirty="0" smtClean="0"/>
              <a:t>állampolgárságú személy megválasztható-e a Szolnoki Önkormányzat képviselő-testületében képviselőnek?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409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3) Konzuli </a:t>
            </a:r>
            <a:r>
              <a:rPr lang="hu-HU" sz="3600" b="1" dirty="0" smtClean="0">
                <a:solidFill>
                  <a:srgbClr val="C00000"/>
                </a:solidFill>
              </a:rPr>
              <a:t>védele</a:t>
            </a:r>
            <a:r>
              <a:rPr lang="hu-HU" sz="36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2000" b="1" dirty="0" smtClean="0"/>
              <a:t>Célja: </a:t>
            </a:r>
          </a:p>
          <a:p>
            <a:pPr lvl="1">
              <a:defRPr/>
            </a:pPr>
            <a:r>
              <a:rPr lang="hu-HU" sz="2000" dirty="0" smtClean="0"/>
              <a:t>Harmadik államban való segítségnyújtás, amennyiben adott államban bajba jutott uniós polgár állampolgársága szerinti állam nem tart fenn képviseletet</a:t>
            </a:r>
          </a:p>
          <a:p>
            <a:pPr>
              <a:defRPr/>
            </a:pPr>
            <a:r>
              <a:rPr lang="hu-HU" sz="2000" b="1" dirty="0" smtClean="0"/>
              <a:t>Szabályozása</a:t>
            </a:r>
            <a:r>
              <a:rPr lang="hu-HU" sz="2000" dirty="0" smtClean="0"/>
              <a:t>: </a:t>
            </a:r>
          </a:p>
          <a:p>
            <a:pPr lvl="1">
              <a:defRPr/>
            </a:pPr>
            <a:r>
              <a:rPr lang="hu-HU" sz="2000" dirty="0" err="1" smtClean="0"/>
              <a:t>EUMSz</a:t>
            </a:r>
            <a:r>
              <a:rPr lang="hu-HU" sz="2000" dirty="0" smtClean="0"/>
              <a:t>. 23. cikk + másodlagos jogforrások + nemzetközi jog is (konzuli kapcsolatokról szóló bécsi egyezmény)</a:t>
            </a:r>
          </a:p>
          <a:p>
            <a:pPr>
              <a:defRPr/>
            </a:pPr>
            <a:r>
              <a:rPr lang="hu-HU" sz="2000" b="1" dirty="0" smtClean="0"/>
              <a:t>Jellemzők:</a:t>
            </a:r>
          </a:p>
          <a:p>
            <a:pPr lvl="1">
              <a:defRPr/>
            </a:pPr>
            <a:r>
              <a:rPr lang="hu-HU" sz="2000" dirty="0" smtClean="0"/>
              <a:t>Szabályozás igen általános (tagállamon múlik mit tekint olyan helyzetnek, amikor az adott uniós polgár bajba jutott)</a:t>
            </a:r>
          </a:p>
          <a:p>
            <a:pPr lvl="1">
              <a:defRPr/>
            </a:pPr>
            <a:r>
              <a:rPr lang="hu-HU" sz="2000" dirty="0" smtClean="0"/>
              <a:t>Uniós másodlagos jog csak gyenge harmonizáló jellege van (együttműködés előirányozva)</a:t>
            </a:r>
          </a:p>
          <a:p>
            <a:pPr lvl="1">
              <a:defRPr/>
            </a:pPr>
            <a:r>
              <a:rPr lang="hu-HU" sz="2000" dirty="0" smtClean="0"/>
              <a:t>különösen katasztrófahelyzetekben szokott lenni egy vezető állam, amelyik alapvetően eljár a többi állam mellett</a:t>
            </a:r>
          </a:p>
          <a:p>
            <a:pPr lvl="1">
              <a:defRPr/>
            </a:pPr>
            <a:r>
              <a:rPr lang="hu-HU" sz="2000" dirty="0" smtClean="0"/>
              <a:t>alapvetően itt jogosultak csak természetes személyek </a:t>
            </a:r>
          </a:p>
          <a:p>
            <a:pPr lvl="1">
              <a:defRPr/>
            </a:pPr>
            <a:endParaRPr lang="hu-HU" sz="14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607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>
                <a:solidFill>
                  <a:srgbClr val="C00000"/>
                </a:solidFill>
              </a:rPr>
              <a:t>K</a:t>
            </a:r>
            <a:r>
              <a:rPr lang="hu-HU" sz="3600" b="1" dirty="0" smtClean="0">
                <a:solidFill>
                  <a:srgbClr val="C00000"/>
                </a:solidFill>
              </a:rPr>
              <a:t>onzuli védele</a:t>
            </a:r>
            <a:r>
              <a:rPr lang="hu-HU" sz="3600" b="1" dirty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u-HU" sz="2000" b="1" dirty="0" smtClean="0"/>
              <a:t>Új szabályozás </a:t>
            </a:r>
            <a:r>
              <a:rPr lang="hu-HU" sz="2000" dirty="0" smtClean="0"/>
              <a:t>a </a:t>
            </a:r>
            <a:r>
              <a:rPr lang="hu-HU" sz="2000" dirty="0"/>
              <a:t>2015/637 </a:t>
            </a:r>
            <a:r>
              <a:rPr lang="hu-HU" sz="2000" dirty="0" smtClean="0"/>
              <a:t>irányelve: </a:t>
            </a:r>
          </a:p>
          <a:p>
            <a:pPr>
              <a:buFontTx/>
              <a:buChar char="-"/>
              <a:defRPr/>
            </a:pPr>
            <a:r>
              <a:rPr lang="hu-HU" sz="2000" dirty="0" smtClean="0"/>
              <a:t>A </a:t>
            </a:r>
            <a:r>
              <a:rPr lang="hu-HU" sz="2000" dirty="0"/>
              <a:t>képviselettel nem rendelkező uniós polgárok számára más uniós országok kötelesek </a:t>
            </a:r>
            <a:r>
              <a:rPr lang="hu-HU" sz="2000" b="1" dirty="0"/>
              <a:t>bármilyen olyan segítséget megadni, amit saját polgáraiknak </a:t>
            </a:r>
            <a:r>
              <a:rPr lang="hu-HU" sz="2000" b="1" dirty="0" smtClean="0"/>
              <a:t>adnának</a:t>
            </a:r>
          </a:p>
          <a:p>
            <a:pPr>
              <a:buFontTx/>
              <a:buChar char="-"/>
              <a:defRPr/>
            </a:pPr>
            <a:r>
              <a:rPr lang="hu-HU" sz="2000" dirty="0"/>
              <a:t>2018. május 1-i hatályba lépését követően </a:t>
            </a:r>
            <a:endParaRPr lang="hu-HU" sz="2000" dirty="0" smtClean="0"/>
          </a:p>
          <a:p>
            <a:pPr>
              <a:buFontTx/>
              <a:buChar char="-"/>
              <a:defRPr/>
            </a:pPr>
            <a:r>
              <a:rPr lang="hu-HU" sz="2000" dirty="0" smtClean="0"/>
              <a:t>Az </a:t>
            </a:r>
            <a:r>
              <a:rPr lang="hu-HU" sz="2000" dirty="0"/>
              <a:t>irányelv nem taxatív felsorolása értelmében ide tartoznak különösen:</a:t>
            </a:r>
          </a:p>
          <a:p>
            <a:r>
              <a:rPr lang="hu-HU" sz="2000" dirty="0"/>
              <a:t>a) segítségnyújtás </a:t>
            </a:r>
            <a:r>
              <a:rPr lang="hu-HU" sz="2000" b="1" dirty="0"/>
              <a:t>haláleset</a:t>
            </a:r>
            <a:r>
              <a:rPr lang="hu-HU" sz="2000" dirty="0"/>
              <a:t> kapcsán;</a:t>
            </a:r>
          </a:p>
          <a:p>
            <a:r>
              <a:rPr lang="hu-HU" sz="2000" dirty="0"/>
              <a:t>b) segítségnyújtás </a:t>
            </a:r>
            <a:r>
              <a:rPr lang="hu-HU" sz="2000" b="1" dirty="0"/>
              <a:t>súlyos baleset vagy betegség </a:t>
            </a:r>
            <a:r>
              <a:rPr lang="hu-HU" sz="2000" dirty="0"/>
              <a:t>kapcsán;</a:t>
            </a:r>
          </a:p>
          <a:p>
            <a:r>
              <a:rPr lang="hu-HU" sz="2000" dirty="0"/>
              <a:t>c) segítségnyújtás </a:t>
            </a:r>
            <a:r>
              <a:rPr lang="hu-HU" sz="2000" b="1" dirty="0"/>
              <a:t>letartóztatás vagy fogva tartás </a:t>
            </a:r>
            <a:r>
              <a:rPr lang="hu-HU" sz="2000" dirty="0"/>
              <a:t>kapcsán;</a:t>
            </a:r>
          </a:p>
          <a:p>
            <a:r>
              <a:rPr lang="hu-HU" sz="2000" dirty="0"/>
              <a:t>d) segítségnyújtás </a:t>
            </a:r>
            <a:r>
              <a:rPr lang="hu-HU" sz="2000" b="1" dirty="0"/>
              <a:t>bűncselekmény áldozatainak</a:t>
            </a:r>
            <a:r>
              <a:rPr lang="hu-HU" sz="2000" dirty="0"/>
              <a:t>;</a:t>
            </a:r>
          </a:p>
          <a:p>
            <a:r>
              <a:rPr lang="hu-HU" sz="2000" dirty="0"/>
              <a:t>e) segítségnyújtás és hazaszállítás </a:t>
            </a:r>
            <a:r>
              <a:rPr lang="hu-HU" sz="2000" b="1" dirty="0"/>
              <a:t>vészhelyzet</a:t>
            </a:r>
            <a:r>
              <a:rPr lang="hu-HU" sz="2000" dirty="0"/>
              <a:t> </a:t>
            </a:r>
            <a:r>
              <a:rPr lang="hu-HU" sz="2000" dirty="0" smtClean="0"/>
              <a:t>esetén</a:t>
            </a:r>
          </a:p>
          <a:p>
            <a:endParaRPr lang="hu-HU" sz="2000" dirty="0"/>
          </a:p>
          <a:p>
            <a:r>
              <a:rPr lang="hu-HU" sz="2000" dirty="0"/>
              <a:t>segítségnyújtás uniós országok közötti koordinálására vonatkozó szabályokat</a:t>
            </a:r>
          </a:p>
          <a:p>
            <a:pPr marL="0" indent="0">
              <a:buNone/>
              <a:defRPr/>
            </a:pPr>
            <a:endParaRPr lang="hu-HU" sz="20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662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467544" y="79534"/>
            <a:ext cx="7920880" cy="1143000"/>
          </a:xfrm>
        </p:spPr>
        <p:txBody>
          <a:bodyPr/>
          <a:lstStyle/>
          <a:p>
            <a:pPr>
              <a:defRPr/>
            </a:pPr>
            <a:r>
              <a:rPr lang="hu-HU" sz="4000" b="1" dirty="0" smtClean="0">
                <a:solidFill>
                  <a:srgbClr val="C00000"/>
                </a:solidFill>
              </a:rPr>
              <a:t>4) Aktív </a:t>
            </a:r>
            <a:r>
              <a:rPr lang="hu-HU" sz="4000" b="1" dirty="0">
                <a:solidFill>
                  <a:srgbClr val="C00000"/>
                </a:solidFill>
              </a:rPr>
              <a:t>részvétel az uniós közügyekben</a:t>
            </a:r>
            <a:endParaRPr lang="hu-HU" sz="4000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4400" dirty="0" smtClean="0"/>
              <a:t>Megfelelő ügyintézéshez való jog</a:t>
            </a:r>
          </a:p>
          <a:p>
            <a:pPr>
              <a:defRPr/>
            </a:pPr>
            <a:r>
              <a:rPr lang="hu-HU" sz="4400" dirty="0" smtClean="0"/>
              <a:t>Petíciós jog</a:t>
            </a:r>
          </a:p>
          <a:p>
            <a:pPr>
              <a:defRPr/>
            </a:pPr>
            <a:r>
              <a:rPr lang="hu-HU" sz="4400" smtClean="0"/>
              <a:t>Panaszjog</a:t>
            </a:r>
            <a:endParaRPr lang="hu-HU" sz="44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820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Megfelelő ügyintézéshez való jog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1700" b="1" dirty="0" smtClean="0"/>
              <a:t>Célja: </a:t>
            </a:r>
          </a:p>
          <a:p>
            <a:pPr lvl="1">
              <a:defRPr/>
            </a:pPr>
            <a:r>
              <a:rPr lang="hu-HU" sz="1700" dirty="0" smtClean="0"/>
              <a:t>Helyes hivatali magatartás általános követelményit összefogó </a:t>
            </a:r>
            <a:r>
              <a:rPr lang="hu-HU" sz="1700" b="1" dirty="0" smtClean="0"/>
              <a:t>gyűjtőfogalom (több jogosultságot fog egybe)</a:t>
            </a:r>
            <a:r>
              <a:rPr lang="hu-HU" sz="1700" dirty="0" smtClean="0"/>
              <a:t>, amely az Alapjogi Charta részévé lett </a:t>
            </a:r>
          </a:p>
          <a:p>
            <a:pPr>
              <a:defRPr/>
            </a:pPr>
            <a:r>
              <a:rPr lang="hu-HU" sz="1700" b="1" dirty="0" smtClean="0"/>
              <a:t>Szabályozása</a:t>
            </a:r>
            <a:r>
              <a:rPr lang="hu-HU" sz="1700" dirty="0" smtClean="0"/>
              <a:t>: </a:t>
            </a:r>
          </a:p>
          <a:p>
            <a:pPr lvl="2">
              <a:defRPr/>
            </a:pPr>
            <a:r>
              <a:rPr lang="hu-HU" sz="1700" dirty="0"/>
              <a:t>Alapjogi Charta </a:t>
            </a:r>
            <a:r>
              <a:rPr lang="hu-HU" sz="1700" dirty="0" smtClean="0"/>
              <a:t>ma már+ EUB esetjoga + Európai Tanács Miniszteri Bizottságának 2007/7. sz. ajánlása a jó közigazgatásról</a:t>
            </a:r>
            <a:endParaRPr lang="hu-HU" sz="1700" dirty="0"/>
          </a:p>
          <a:p>
            <a:pPr>
              <a:defRPr/>
            </a:pPr>
            <a:r>
              <a:rPr lang="hu-HU" sz="1700" b="1" dirty="0" smtClean="0"/>
              <a:t>Tartalma</a:t>
            </a:r>
            <a:r>
              <a:rPr lang="hu-HU" sz="1700" dirty="0" smtClean="0"/>
              <a:t>: 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részrehajlás nélküli + tisztességes ügyintézés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ésszerű határidőn belüli ügyintézés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meghallgatáshoz való jog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iratbetekintés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indokolási kötelezettség</a:t>
            </a:r>
          </a:p>
          <a:p>
            <a:pPr lvl="1">
              <a:buFont typeface="+mj-lt"/>
              <a:buAutoNum type="arabicPeriod"/>
              <a:defRPr/>
            </a:pPr>
            <a:r>
              <a:rPr lang="hu-HU" sz="1700" dirty="0" smtClean="0"/>
              <a:t>EU intézményei és alkalmazottai által okozott károkért való felelősség</a:t>
            </a:r>
          </a:p>
          <a:p>
            <a:pPr>
              <a:defRPr/>
            </a:pPr>
            <a:r>
              <a:rPr lang="hu-HU" sz="1700" b="1" dirty="0" smtClean="0"/>
              <a:t>Jellemzők:</a:t>
            </a:r>
          </a:p>
          <a:p>
            <a:pPr lvl="1">
              <a:defRPr/>
            </a:pPr>
            <a:r>
              <a:rPr lang="hu-HU" sz="1700" dirty="0" smtClean="0"/>
              <a:t>Alapjogi Charta 51. cikke alapján tagállami közigazgatási eljárások követelményeire egyfajta „túlcsordulási hatása” lehet</a:t>
            </a:r>
          </a:p>
          <a:p>
            <a:pPr lvl="1">
              <a:defRPr/>
            </a:pPr>
            <a:r>
              <a:rPr lang="hu-HU" sz="1700" dirty="0" smtClean="0"/>
              <a:t>gyűjtőfogalom jellege miatt e jog önmagában nem kikényszeríthető  </a:t>
            </a:r>
          </a:p>
          <a:p>
            <a:pPr lvl="1">
              <a:defRPr/>
            </a:pPr>
            <a:endParaRPr lang="hu-HU" sz="14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282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Petíciós jog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1800" b="1" dirty="0" smtClean="0"/>
              <a:t>Célja: </a:t>
            </a:r>
          </a:p>
          <a:p>
            <a:pPr lvl="1">
              <a:defRPr/>
            </a:pPr>
            <a:r>
              <a:rPr lang="hu-HU" sz="1800" dirty="0" smtClean="0"/>
              <a:t>hatalom legfőbb letéteményeséhez való fordulás joga (történetileg e sorrendben: szuverén uralkodó + nemzeti parlamentek + EP), amely általános politikai, társadalmi érdekek ügyében, vagy a saját érdekei védelmében (jogosultak körei)</a:t>
            </a:r>
          </a:p>
          <a:p>
            <a:pPr lvl="1">
              <a:defRPr/>
            </a:pPr>
            <a:r>
              <a:rPr lang="hu-HU" sz="1800" dirty="0" smtClean="0"/>
              <a:t>EP Petíciós Bizottsága </a:t>
            </a:r>
          </a:p>
          <a:p>
            <a:pPr>
              <a:defRPr/>
            </a:pPr>
            <a:r>
              <a:rPr lang="hu-HU" sz="1800" b="1" dirty="0" smtClean="0"/>
              <a:t>Szabályozása</a:t>
            </a:r>
            <a:r>
              <a:rPr lang="hu-HU" sz="1800" dirty="0" smtClean="0"/>
              <a:t>: </a:t>
            </a:r>
          </a:p>
          <a:p>
            <a:pPr lvl="2">
              <a:defRPr/>
            </a:pPr>
            <a:r>
              <a:rPr lang="hu-HU" sz="1800" dirty="0" err="1" smtClean="0"/>
              <a:t>EUMSz</a:t>
            </a:r>
            <a:r>
              <a:rPr lang="hu-HU" sz="1800" dirty="0" smtClean="0"/>
              <a:t>. 20 (2) cikk és 24 (2) cikkek + Alapjogi Charta 44. cikk + EUB esetjoga</a:t>
            </a:r>
          </a:p>
          <a:p>
            <a:pPr>
              <a:defRPr/>
            </a:pPr>
            <a:r>
              <a:rPr lang="hu-HU" sz="1800" b="1" dirty="0" smtClean="0"/>
              <a:t>Elkülönítési lehetőségek</a:t>
            </a:r>
            <a:r>
              <a:rPr lang="hu-HU" sz="1800" dirty="0" smtClean="0"/>
              <a:t>: </a:t>
            </a:r>
          </a:p>
          <a:p>
            <a:pPr>
              <a:defRPr/>
            </a:pPr>
            <a:r>
              <a:rPr lang="hu-HU" sz="1800" b="1" dirty="0" smtClean="0"/>
              <a:t>Jogosultak/keretek</a:t>
            </a:r>
            <a:r>
              <a:rPr lang="hu-HU" sz="1800" dirty="0" smtClean="0"/>
              <a:t>: </a:t>
            </a:r>
          </a:p>
          <a:p>
            <a:pPr lvl="1">
              <a:defRPr/>
            </a:pPr>
            <a:r>
              <a:rPr lang="hu-HU" sz="1800" dirty="0" smtClean="0"/>
              <a:t>uniós polgár + kibővített kör EP szabályzata szerint: valamely tagállamban lakóhellyel rendelkező természetes személy/székhellyel rendelkező jogi személy (EP fogad olyat is, ahol utóbbi feltétel nem adott)</a:t>
            </a:r>
          </a:p>
          <a:p>
            <a:pPr lvl="1">
              <a:defRPr/>
            </a:pPr>
            <a:r>
              <a:rPr lang="hu-HU" sz="1800" dirty="0" smtClean="0"/>
              <a:t>írásban nincs külön formai követelmény</a:t>
            </a:r>
          </a:p>
          <a:p>
            <a:pPr lvl="1">
              <a:defRPr/>
            </a:pPr>
            <a:r>
              <a:rPr lang="hu-HU" sz="1800" dirty="0" smtClean="0"/>
              <a:t>Unió tevékenységi területe + közvetlen érintettség petíció tárgyát képező ügyben (</a:t>
            </a:r>
            <a:r>
              <a:rPr lang="hu-HU" sz="1800" dirty="0" err="1" smtClean="0"/>
              <a:t>EUMSz</a:t>
            </a:r>
            <a:r>
              <a:rPr lang="hu-HU" sz="1800" dirty="0" smtClean="0"/>
              <a:t>. 227. cikk)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3054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Története és tartalma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136247215"/>
              </p:ext>
            </p:extLst>
          </p:nvPr>
        </p:nvGraphicFramePr>
        <p:xfrm>
          <a:off x="0" y="1386901"/>
          <a:ext cx="9144000" cy="5282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1"/>
          <p:cNvPicPr>
            <a:picLocks noChangeAspect="1"/>
          </p:cNvPicPr>
          <p:nvPr/>
        </p:nvPicPr>
        <p:blipFill>
          <a:blip r:embed="rId7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7930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Panaszjog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1500" b="1" dirty="0" smtClean="0"/>
              <a:t>Célja: </a:t>
            </a:r>
          </a:p>
          <a:p>
            <a:pPr lvl="1">
              <a:defRPr/>
            </a:pPr>
            <a:r>
              <a:rPr lang="hu-HU" sz="1500" dirty="0" smtClean="0"/>
              <a:t>Uniós intézményeivel/szerveivel általi hivatali ügyintézés miatt biztosított jogosultság Európai Ombudsmannál így ez </a:t>
            </a:r>
            <a:r>
              <a:rPr lang="hu-HU" sz="1500" b="1" dirty="0" smtClean="0"/>
              <a:t>uniós közigazgatásban elszenvedett egyéni sérelem orvoslásának eszköze</a:t>
            </a:r>
          </a:p>
          <a:p>
            <a:pPr lvl="1">
              <a:defRPr/>
            </a:pPr>
            <a:r>
              <a:rPr lang="hu-HU" sz="1500" b="1" dirty="0"/>
              <a:t>Európai </a:t>
            </a:r>
            <a:r>
              <a:rPr lang="hu-HU" sz="1500" b="1" dirty="0" smtClean="0"/>
              <a:t>Ombudsman </a:t>
            </a:r>
            <a:r>
              <a:rPr lang="hu-HU" sz="1500" dirty="0" smtClean="0"/>
              <a:t>jár el (semmisségi per/mulasztási per + tagállami ügyekben való eljárás korlátozó)</a:t>
            </a:r>
          </a:p>
          <a:p>
            <a:pPr>
              <a:defRPr/>
            </a:pPr>
            <a:r>
              <a:rPr lang="hu-HU" sz="1500" b="1" dirty="0" smtClean="0"/>
              <a:t>Szabályozása</a:t>
            </a:r>
            <a:r>
              <a:rPr lang="hu-HU" sz="1500" dirty="0" smtClean="0"/>
              <a:t>: </a:t>
            </a:r>
          </a:p>
          <a:p>
            <a:pPr lvl="2">
              <a:defRPr/>
            </a:pPr>
            <a:r>
              <a:rPr lang="hu-HU" sz="1500" dirty="0" err="1" smtClean="0"/>
              <a:t>EUMSz</a:t>
            </a:r>
            <a:r>
              <a:rPr lang="hu-HU" sz="1500" dirty="0" smtClean="0"/>
              <a:t>. 228. cikk + </a:t>
            </a:r>
            <a:r>
              <a:rPr lang="hu-HU" sz="1500" dirty="0" err="1" smtClean="0"/>
              <a:t>Eu-i</a:t>
            </a:r>
            <a:r>
              <a:rPr lang="hu-HU" sz="1500" dirty="0" smtClean="0"/>
              <a:t> Ombudsman Alapokmánya </a:t>
            </a:r>
          </a:p>
          <a:p>
            <a:pPr>
              <a:defRPr/>
            </a:pPr>
            <a:r>
              <a:rPr lang="hu-HU" sz="1500" b="1" dirty="0" smtClean="0"/>
              <a:t>Jogosultak/keretek</a:t>
            </a:r>
            <a:r>
              <a:rPr lang="hu-HU" sz="1500" dirty="0" smtClean="0"/>
              <a:t>: </a:t>
            </a:r>
          </a:p>
          <a:p>
            <a:pPr lvl="1">
              <a:defRPr/>
            </a:pPr>
            <a:r>
              <a:rPr lang="hu-HU" sz="1500" dirty="0" smtClean="0"/>
              <a:t>hivatali visszásság (</a:t>
            </a:r>
            <a:r>
              <a:rPr lang="hu-HU" sz="1500" i="1" dirty="0" err="1" smtClean="0"/>
              <a:t>maladminsitration</a:t>
            </a:r>
            <a:r>
              <a:rPr lang="hu-HU" sz="1500" dirty="0" smtClean="0"/>
              <a:t>) fennállta/állítása – ‚97-es Helyes Hivatali Magatartás Kódexe + ombudsmani gyakorlat</a:t>
            </a:r>
          </a:p>
          <a:p>
            <a:pPr lvl="1">
              <a:defRPr/>
            </a:pPr>
            <a:r>
              <a:rPr lang="hu-HU" sz="1500" dirty="0" smtClean="0"/>
              <a:t>nem folyhatott/folyhat bírósági eljárás alapul fekvő ügyben</a:t>
            </a:r>
          </a:p>
          <a:p>
            <a:pPr lvl="1">
              <a:defRPr/>
            </a:pPr>
            <a:r>
              <a:rPr lang="hu-HU" sz="1500" dirty="0" smtClean="0"/>
              <a:t>2 éven belül benyújtás (okot adó körülmény tudomására jutott)</a:t>
            </a:r>
          </a:p>
          <a:p>
            <a:pPr lvl="1">
              <a:defRPr/>
            </a:pPr>
            <a:r>
              <a:rPr lang="hu-HU" sz="1500" dirty="0" smtClean="0"/>
              <a:t>„előzetes”eljárási lehetőségek igénybe vétele érintett EU intézménynél/szervnél</a:t>
            </a:r>
            <a:endParaRPr lang="hu-HU" sz="1500" dirty="0"/>
          </a:p>
          <a:p>
            <a:pPr>
              <a:defRPr/>
            </a:pPr>
            <a:r>
              <a:rPr lang="hu-HU" sz="1500" b="1" dirty="0" smtClean="0"/>
              <a:t>Eljárásrend:</a:t>
            </a:r>
          </a:p>
          <a:p>
            <a:pPr lvl="1">
              <a:defRPr/>
            </a:pPr>
            <a:r>
              <a:rPr lang="hu-HU" sz="1500" dirty="0" smtClean="0"/>
              <a:t>formai vizsgálat (fenti követelmények) + érdemi vizsgálat (információs jogok és kötelezettségek + helyszíni vizsgálatok)+ akár </a:t>
            </a:r>
            <a:r>
              <a:rPr lang="hu-HU" sz="1500" dirty="0" err="1" smtClean="0"/>
              <a:t>hivatalbóli</a:t>
            </a:r>
            <a:r>
              <a:rPr lang="hu-HU" sz="1500" dirty="0" smtClean="0"/>
              <a:t> megindítás lehetősége, ha tudomására jut a visszásság </a:t>
            </a:r>
          </a:p>
          <a:p>
            <a:pPr lvl="1">
              <a:defRPr/>
            </a:pPr>
            <a:r>
              <a:rPr lang="hu-HU" sz="1500" dirty="0" smtClean="0"/>
              <a:t>1/ indokolt határozat (békés lezárás) 2/ kritikai megállapításokat t. határozat 3/ ajánlástervezetet tartalmazó jelentés (ált. jellegű) 4/ különjelentés (nincs megállapodás)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3213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Próbakérdések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0" indent="0">
              <a:buNone/>
              <a:defRPr/>
            </a:pPr>
            <a:endParaRPr lang="hu-HU" sz="2000" dirty="0" smtClean="0"/>
          </a:p>
          <a:p>
            <a:pPr marL="0" indent="0">
              <a:buNone/>
              <a:defRPr/>
            </a:pPr>
            <a:endParaRPr lang="hu-HU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000" dirty="0" smtClean="0"/>
              <a:t>Mik a különbségek a petíciós jog és a panaszjog között?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000" dirty="0" smtClean="0"/>
              <a:t>Mit fed a megfelelő ügyintézéshez való jog?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000" dirty="0" smtClean="0"/>
              <a:t>Melyek a formai követelményei a panaszjog gyakorlásának?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000" dirty="0" smtClean="0"/>
              <a:t>Mi alapja (forrása) a </a:t>
            </a:r>
            <a:r>
              <a:rPr lang="hu-HU" sz="2000" dirty="0"/>
              <a:t>megfelelő ügyintézéshez való </a:t>
            </a:r>
            <a:r>
              <a:rPr lang="hu-HU" sz="2000" dirty="0" smtClean="0"/>
              <a:t>jognak?</a:t>
            </a:r>
          </a:p>
          <a:p>
            <a:pPr marL="0" indent="0">
              <a:buNone/>
              <a:defRPr/>
            </a:pPr>
            <a:endParaRPr lang="hu-HU" sz="2000" dirty="0" smtClean="0"/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 smtClean="0"/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/>
              <a:defRPr/>
            </a:pPr>
            <a:endParaRPr lang="hu-HU" sz="20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229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5) Dokumentumokhoz </a:t>
            </a:r>
            <a:r>
              <a:rPr lang="hu-HU" sz="3600" b="1" dirty="0" smtClean="0">
                <a:solidFill>
                  <a:srgbClr val="C00000"/>
                </a:solidFill>
              </a:rPr>
              <a:t>való hozzáférés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>
              <a:defRPr/>
            </a:pPr>
            <a:r>
              <a:rPr lang="hu-HU" sz="2000" b="1" dirty="0" smtClean="0"/>
              <a:t>Célja: </a:t>
            </a:r>
          </a:p>
          <a:p>
            <a:pPr lvl="1">
              <a:defRPr/>
            </a:pPr>
            <a:r>
              <a:rPr lang="hu-HU" sz="2000" dirty="0" smtClean="0"/>
              <a:t>alapvető fontosságú transzparencia követelmény + megfelelő ügyintézéshez való jog része is, ha igazgatási feladatokat látnak el  </a:t>
            </a:r>
          </a:p>
          <a:p>
            <a:pPr>
              <a:defRPr/>
            </a:pPr>
            <a:r>
              <a:rPr lang="hu-HU" sz="2000" b="1" dirty="0" smtClean="0"/>
              <a:t>Szabályozása</a:t>
            </a:r>
            <a:r>
              <a:rPr lang="hu-HU" sz="2000" dirty="0" smtClean="0"/>
              <a:t>: </a:t>
            </a:r>
          </a:p>
          <a:p>
            <a:pPr lvl="1">
              <a:defRPr/>
            </a:pPr>
            <a:r>
              <a:rPr lang="hu-HU" sz="2000" dirty="0" err="1" smtClean="0"/>
              <a:t>EUMSz</a:t>
            </a:r>
            <a:r>
              <a:rPr lang="hu-HU" sz="2000" dirty="0" smtClean="0"/>
              <a:t>. 15. (1) </a:t>
            </a:r>
            <a:r>
              <a:rPr lang="hu-HU" sz="2000" dirty="0" err="1" smtClean="0"/>
              <a:t>bek</a:t>
            </a:r>
            <a:r>
              <a:rPr lang="hu-HU" sz="2000" dirty="0" smtClean="0"/>
              <a:t>. cikkek + </a:t>
            </a:r>
            <a:r>
              <a:rPr lang="hu-HU" sz="2000" dirty="0" err="1" smtClean="0"/>
              <a:t>EUSz</a:t>
            </a:r>
            <a:r>
              <a:rPr lang="hu-HU" sz="2000" dirty="0" smtClean="0"/>
              <a:t>. 10-11. cikk + Alapjogi Charta 42. cikk + másodlagos jog 1049/2001/EK rendelet + EUB esetjoga </a:t>
            </a:r>
          </a:p>
          <a:p>
            <a:pPr>
              <a:defRPr/>
            </a:pPr>
            <a:r>
              <a:rPr lang="hu-HU" sz="2000" b="1" dirty="0" smtClean="0"/>
              <a:t>Jogosultság keretei (ld. Rendelet szabályai):</a:t>
            </a:r>
          </a:p>
          <a:p>
            <a:pPr lvl="1">
              <a:defRPr/>
            </a:pPr>
            <a:r>
              <a:rPr lang="hu-HU" sz="1600" dirty="0" smtClean="0"/>
              <a:t>uniós polgárok + tagállam székhely/lakóhellyel rendelkező természetes személyek + nem rendelkezőknek is Rendelet alapján</a:t>
            </a:r>
          </a:p>
          <a:p>
            <a:pPr lvl="1">
              <a:defRPr/>
            </a:pPr>
            <a:r>
              <a:rPr lang="hu-HU" sz="1600" dirty="0" smtClean="0"/>
              <a:t>Hozzáférés körei: 1/ </a:t>
            </a:r>
            <a:r>
              <a:rPr lang="hu-HU" sz="1600" b="1" dirty="0" smtClean="0"/>
              <a:t>tiltott</a:t>
            </a:r>
            <a:r>
              <a:rPr lang="hu-HU" sz="1600" dirty="0" smtClean="0"/>
              <a:t> + 2/ </a:t>
            </a:r>
            <a:r>
              <a:rPr lang="hu-HU" sz="1600" b="1" dirty="0" smtClean="0"/>
              <a:t>csak nyomós közérdekből </a:t>
            </a:r>
            <a:r>
              <a:rPr lang="hu-HU" sz="1600" dirty="0" smtClean="0"/>
              <a:t>+ 3/ </a:t>
            </a:r>
            <a:r>
              <a:rPr lang="hu-HU" sz="1600" b="1" dirty="0" smtClean="0"/>
              <a:t>általános</a:t>
            </a:r>
            <a:r>
              <a:rPr lang="hu-HU" sz="1600" dirty="0" smtClean="0"/>
              <a:t> (Uniós tevékenységi körébe tartozik, EU intézmény, szerv, hivatalhoz érkezett, vagy az állította ki)</a:t>
            </a:r>
          </a:p>
          <a:p>
            <a:pPr lvl="1">
              <a:defRPr/>
            </a:pPr>
            <a:r>
              <a:rPr lang="hu-HU" sz="1600" dirty="0" smtClean="0"/>
              <a:t>EUB esetjog alapján: </a:t>
            </a:r>
            <a:r>
              <a:rPr lang="hu-HU" sz="1600" b="1" dirty="0" smtClean="0"/>
              <a:t>elektronikus dokumentum nyilvántartás </a:t>
            </a:r>
            <a:r>
              <a:rPr lang="hu-HU" sz="1600" dirty="0" smtClean="0"/>
              <a:t>a létező dokumentumokról </a:t>
            </a:r>
          </a:p>
          <a:p>
            <a:pPr lvl="1">
              <a:defRPr/>
            </a:pPr>
            <a:r>
              <a:rPr lang="hu-HU" sz="1600" dirty="0" smtClean="0"/>
              <a:t>Többféle közzétételi lehetőség</a:t>
            </a:r>
          </a:p>
          <a:p>
            <a:pPr lvl="1">
              <a:defRPr/>
            </a:pPr>
            <a:endParaRPr lang="hu-HU" sz="21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299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       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altLang="hu-HU" sz="2400" dirty="0" smtClean="0"/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ím 1"/>
          <p:cNvSpPr txBox="1">
            <a:spLocks/>
          </p:cNvSpPr>
          <p:nvPr/>
        </p:nvSpPr>
        <p:spPr bwMode="auto">
          <a:xfrm>
            <a:off x="0" y="9207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5">
              <a:defRPr/>
            </a:pPr>
            <a:r>
              <a:rPr lang="hu-HU" sz="360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hu-HU" sz="36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Európai </a:t>
            </a:r>
            <a:r>
              <a:rPr lang="hu-HU" sz="36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polgári </a:t>
            </a:r>
            <a:endParaRPr lang="hu-HU" sz="3600" b="1" kern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defRPr/>
            </a:pPr>
            <a:r>
              <a:rPr lang="hu-HU" sz="36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kezdeményezés</a:t>
            </a:r>
            <a:endParaRPr lang="hu-HU" sz="3600" b="1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683568" y="1235077"/>
            <a:ext cx="7546032" cy="5434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hu-HU" altLang="hu-HU" sz="1700" b="1" kern="0" dirty="0" smtClean="0"/>
              <a:t>Nem intézmény</a:t>
            </a:r>
            <a:r>
              <a:rPr lang="hu-HU" altLang="hu-HU" sz="1700" b="0" kern="0" dirty="0" smtClean="0"/>
              <a:t>, de Lisszaboni Szerződés egyik jelentős újítása, amely </a:t>
            </a:r>
            <a:r>
              <a:rPr lang="hu-HU" altLang="hu-HU" sz="1700" b="1" kern="0" dirty="0" smtClean="0"/>
              <a:t>befolyással lehet jogalkotásra </a:t>
            </a:r>
            <a:r>
              <a:rPr lang="hu-HU" altLang="hu-HU" sz="1700" b="0" kern="0" dirty="0" smtClean="0"/>
              <a:t>(</a:t>
            </a:r>
            <a:r>
              <a:rPr lang="hu-HU" sz="1700" b="0" dirty="0"/>
              <a:t>EUSZ 11. cikkének (4) bekezdése, az EUMSZ 24. cikkének (1) bekezdése és a 211/2011/EU rendelet </a:t>
            </a:r>
            <a:r>
              <a:rPr lang="hu-HU" sz="1700" b="0" dirty="0" smtClean="0"/>
              <a:t>)</a:t>
            </a:r>
            <a:endParaRPr lang="hu-HU" altLang="hu-HU" sz="1700" kern="0" dirty="0" smtClean="0"/>
          </a:p>
          <a:p>
            <a:pPr marL="0" indent="0">
              <a:buNone/>
              <a:defRPr/>
            </a:pPr>
            <a:r>
              <a:rPr lang="hu-HU" altLang="hu-HU" sz="1700" kern="0" dirty="0" smtClean="0"/>
              <a:t>Meghatározás: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1700" dirty="0" smtClean="0"/>
              <a:t>Kezdeményezéssel jogalkotási </a:t>
            </a:r>
            <a:r>
              <a:rPr lang="hu-HU" sz="1700" dirty="0"/>
              <a:t>javaslat előterjesztésére </a:t>
            </a:r>
            <a:r>
              <a:rPr lang="hu-HU" sz="1700" b="0" dirty="0"/>
              <a:t>kéri az Európai Bizottságot olyan ügyekben</a:t>
            </a:r>
            <a:r>
              <a:rPr lang="hu-HU" sz="1700" dirty="0"/>
              <a:t>, </a:t>
            </a:r>
            <a:r>
              <a:rPr lang="hu-HU" sz="1700" b="0" dirty="0"/>
              <a:t>amelyekkel kapcsolatban az </a:t>
            </a:r>
            <a:r>
              <a:rPr lang="hu-HU" sz="1700" dirty="0"/>
              <a:t>Unió hatáskörébe </a:t>
            </a:r>
            <a:r>
              <a:rPr lang="hu-HU" sz="1700" dirty="0" smtClean="0"/>
              <a:t>tartozik</a:t>
            </a:r>
            <a:endParaRPr lang="hu-HU" altLang="hu-HU" sz="1700" kern="0" dirty="0" smtClean="0"/>
          </a:p>
          <a:p>
            <a:pPr marL="0" indent="0">
              <a:buNone/>
              <a:defRPr/>
            </a:pPr>
            <a:r>
              <a:rPr lang="hu-HU" altLang="hu-HU" sz="1700" kern="0" dirty="0" smtClean="0"/>
              <a:t>Formai követelmények:</a:t>
            </a:r>
          </a:p>
          <a:p>
            <a:pPr>
              <a:defRPr/>
            </a:pPr>
            <a:r>
              <a:rPr lang="hu-HU" sz="1700" b="0" dirty="0"/>
              <a:t>a 28 uniós tagország közül legalább </a:t>
            </a:r>
            <a:r>
              <a:rPr lang="hu-HU" sz="1700" dirty="0"/>
              <a:t>7-ből származó, legkevesebb 1 millió uniós polgárnak kell </a:t>
            </a:r>
            <a:r>
              <a:rPr lang="hu-HU" sz="1700" dirty="0" smtClean="0"/>
              <a:t>támogatnia</a:t>
            </a:r>
          </a:p>
          <a:p>
            <a:pPr>
              <a:defRPr/>
            </a:pPr>
            <a:r>
              <a:rPr lang="hu-HU" sz="1700" b="0" dirty="0" smtClean="0"/>
              <a:t>kezdeményezés indításához </a:t>
            </a:r>
            <a:r>
              <a:rPr lang="hu-HU" sz="1700" b="0" dirty="0"/>
              <a:t>a polgároknak ún. </a:t>
            </a:r>
            <a:r>
              <a:rPr lang="hu-HU" sz="1700" dirty="0"/>
              <a:t>polgári bizottságot kell létrehozniuk, </a:t>
            </a:r>
            <a:r>
              <a:rPr lang="hu-HU" sz="1700" b="0" dirty="0"/>
              <a:t>amely</a:t>
            </a:r>
            <a:r>
              <a:rPr lang="hu-HU" sz="1700" dirty="0"/>
              <a:t> </a:t>
            </a:r>
            <a:r>
              <a:rPr lang="hu-HU" sz="1700" b="0" dirty="0"/>
              <a:t>legalább 7 olyan uniós polgárból áll, akik állandó lakóhelyük szerint legalább 7 különböző tagállamot </a:t>
            </a:r>
            <a:r>
              <a:rPr lang="hu-HU" sz="1700" b="0" dirty="0" smtClean="0"/>
              <a:t>képviselnek + </a:t>
            </a:r>
            <a:r>
              <a:rPr lang="hu-HU" sz="1700" dirty="0"/>
              <a:t>elérték az európai parlamenti választásokon való részvételre jogosító </a:t>
            </a:r>
            <a:r>
              <a:rPr lang="hu-HU" sz="1700" dirty="0" smtClean="0"/>
              <a:t>életkort</a:t>
            </a:r>
          </a:p>
          <a:p>
            <a:pPr>
              <a:defRPr/>
            </a:pPr>
            <a:r>
              <a:rPr lang="hu-HU" sz="1700" dirty="0" smtClean="0"/>
              <a:t>Nyilvántartásba vétel online módon </a:t>
            </a:r>
            <a:r>
              <a:rPr lang="hu-HU" sz="1700" b="0" dirty="0" smtClean="0"/>
              <a:t>+ </a:t>
            </a:r>
            <a:r>
              <a:rPr lang="hu-HU" sz="1700" dirty="0" smtClean="0"/>
              <a:t>1 év </a:t>
            </a:r>
            <a:r>
              <a:rPr lang="hu-HU" sz="1700" b="0" dirty="0" smtClean="0"/>
              <a:t>aláírások összegyűjtésére</a:t>
            </a:r>
            <a:endParaRPr lang="hu-HU" sz="1700" dirty="0" smtClean="0"/>
          </a:p>
          <a:p>
            <a:pPr marL="0" indent="0">
              <a:buNone/>
              <a:defRPr/>
            </a:pPr>
            <a:r>
              <a:rPr lang="hu-HU" sz="1700" dirty="0" smtClean="0"/>
              <a:t>Aláírások összegyűjtése után:</a:t>
            </a:r>
          </a:p>
          <a:p>
            <a:pPr marL="0" indent="0">
              <a:buNone/>
              <a:defRPr/>
            </a:pPr>
            <a:r>
              <a:rPr lang="hu-HU" sz="1700" b="0" dirty="0" smtClean="0"/>
              <a:t>1/ </a:t>
            </a:r>
            <a:r>
              <a:rPr lang="hu-HU" sz="1700" dirty="0" smtClean="0"/>
              <a:t>Bizottság előtt ismertetik felvetéseket szervezők</a:t>
            </a:r>
          </a:p>
          <a:p>
            <a:pPr marL="0" indent="0">
              <a:buNone/>
              <a:defRPr/>
            </a:pPr>
            <a:r>
              <a:rPr lang="hu-HU" sz="1700" dirty="0" smtClean="0"/>
              <a:t>2/ </a:t>
            </a:r>
            <a:r>
              <a:rPr lang="hu-HU" sz="1700" b="0" dirty="0" smtClean="0"/>
              <a:t>Európai Parlamentben szervezett </a:t>
            </a:r>
            <a:r>
              <a:rPr lang="hu-HU" sz="1700" dirty="0" smtClean="0"/>
              <a:t>közmeghallgatáson </a:t>
            </a:r>
            <a:r>
              <a:rPr lang="hu-HU" sz="1700" b="0" dirty="0" smtClean="0"/>
              <a:t>ismertetik felvetést</a:t>
            </a:r>
          </a:p>
          <a:p>
            <a:pPr marL="0" indent="0">
              <a:buNone/>
              <a:defRPr/>
            </a:pPr>
            <a:r>
              <a:rPr lang="hu-HU" sz="1700" b="0" dirty="0" smtClean="0"/>
              <a:t>3/ </a:t>
            </a:r>
            <a:r>
              <a:rPr lang="hu-HU" sz="1700" dirty="0" smtClean="0"/>
              <a:t>Bizottság hivatalos válasza </a:t>
            </a:r>
            <a:r>
              <a:rPr lang="hu-HU" sz="1700" b="0" dirty="0" smtClean="0"/>
              <a:t>válaszlépésekről (azok elutasításáról)</a:t>
            </a:r>
          </a:p>
          <a:p>
            <a:pPr marL="0" indent="0">
              <a:buNone/>
              <a:defRPr/>
            </a:pPr>
            <a:endParaRPr lang="hu-HU" sz="1600" dirty="0" smtClean="0"/>
          </a:p>
          <a:p>
            <a:pPr marL="0" indent="0">
              <a:buNone/>
              <a:defRPr/>
            </a:pPr>
            <a:endParaRPr lang="hu-HU" sz="1600" b="0" dirty="0" smtClean="0"/>
          </a:p>
          <a:p>
            <a:pPr>
              <a:defRPr/>
            </a:pPr>
            <a:endParaRPr lang="hu-HU" altLang="hu-HU" sz="1500" b="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13880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Uniós polgárság jellemzői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683568" y="1386901"/>
            <a:ext cx="7546032" cy="5282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hu-HU" sz="2000" b="1" dirty="0" smtClean="0"/>
          </a:p>
          <a:p>
            <a:pPr marL="0" indent="0">
              <a:buNone/>
              <a:defRPr/>
            </a:pPr>
            <a:r>
              <a:rPr lang="hu-HU" sz="2000" b="1" dirty="0" smtClean="0"/>
              <a:t>- </a:t>
            </a:r>
            <a:r>
              <a:rPr lang="hu-HU" sz="2000" b="1" dirty="0" err="1" smtClean="0"/>
              <a:t>EUMSz</a:t>
            </a:r>
            <a:r>
              <a:rPr lang="hu-HU" sz="2000" b="1" dirty="0" smtClean="0"/>
              <a:t>. 20. cikk (1) </a:t>
            </a:r>
            <a:r>
              <a:rPr lang="hu-HU" sz="2000" b="1" dirty="0" err="1" smtClean="0"/>
              <a:t>bek</a:t>
            </a:r>
            <a:r>
              <a:rPr lang="hu-HU" sz="2000" b="1" dirty="0" smtClean="0"/>
              <a:t>.: </a:t>
            </a:r>
            <a:r>
              <a:rPr lang="hu-HU" sz="2000" dirty="0" smtClean="0"/>
              <a:t>„Létrejön az uniós polgárság. Uniós polgár mindenki, aki valamely tagállam állampolgára. Az uniós polgárság kiegészíti és nem helyettesíti a nemzeti állampolgárságot.” </a:t>
            </a:r>
            <a:endParaRPr lang="hu-HU" altLang="hu-HU" sz="2000" dirty="0" smtClean="0"/>
          </a:p>
          <a:p>
            <a:pPr marL="0" indent="0">
              <a:buNone/>
              <a:defRPr/>
            </a:pPr>
            <a:r>
              <a:rPr lang="hu-HU" altLang="hu-HU" sz="2000" dirty="0" smtClean="0"/>
              <a:t>+ </a:t>
            </a:r>
            <a:r>
              <a:rPr lang="hu-HU" altLang="hu-HU" sz="2000" b="1" dirty="0" err="1" smtClean="0"/>
              <a:t>EuB</a:t>
            </a:r>
            <a:r>
              <a:rPr lang="hu-HU" altLang="hu-HU" sz="2000" b="1" dirty="0" smtClean="0"/>
              <a:t> jogfejlesztő tevékenysége</a:t>
            </a:r>
            <a:r>
              <a:rPr lang="hu-HU" altLang="hu-HU" sz="2000" dirty="0" smtClean="0"/>
              <a:t>: „…ezáltal a tagállami állampolgárok ugyanabban a jogi bánásmódban részesülhetnek”</a:t>
            </a:r>
            <a:endParaRPr lang="hu-HU" altLang="hu-HU" sz="2000" dirty="0"/>
          </a:p>
          <a:p>
            <a:pPr marL="0" indent="0">
              <a:buNone/>
              <a:defRPr/>
            </a:pPr>
            <a:r>
              <a:rPr lang="hu-HU" altLang="hu-HU" sz="1600" b="1" dirty="0" smtClean="0"/>
              <a:t>Jellemzői:</a:t>
            </a:r>
          </a:p>
          <a:p>
            <a:pPr>
              <a:buFont typeface="+mj-lt"/>
              <a:buAutoNum type="arabicPeriod"/>
              <a:defRPr/>
            </a:pPr>
            <a:r>
              <a:rPr lang="hu-HU" altLang="hu-HU" sz="1600" dirty="0" smtClean="0"/>
              <a:t>Uniós polgárság elnevezés,</a:t>
            </a:r>
          </a:p>
          <a:p>
            <a:pPr lvl="1">
              <a:defRPr/>
            </a:pPr>
            <a:r>
              <a:rPr lang="hu-HU" altLang="hu-HU" sz="1600" dirty="0" smtClean="0"/>
              <a:t>így </a:t>
            </a:r>
            <a:r>
              <a:rPr lang="hu-HU" altLang="hu-HU" sz="1600" b="1" dirty="0" smtClean="0"/>
              <a:t>nem</a:t>
            </a:r>
            <a:r>
              <a:rPr lang="hu-HU" altLang="hu-HU" sz="1600" dirty="0" smtClean="0"/>
              <a:t> lehet uniós állampolgárságról beszélni, hiszen EU nem állam</a:t>
            </a:r>
          </a:p>
          <a:p>
            <a:pPr lvl="1">
              <a:defRPr/>
            </a:pPr>
            <a:r>
              <a:rPr lang="hu-HU" altLang="hu-HU" sz="1600" dirty="0" smtClean="0"/>
              <a:t>EU-t létrehozó Maastrichti Szerződés lététől függetlenül időben a Közösségek első pilléréhez tartozott, de elnevezése értelemszerűen </a:t>
            </a:r>
            <a:r>
              <a:rPr lang="hu-HU" altLang="hu-HU" sz="1600" b="1" dirty="0" smtClean="0"/>
              <a:t>uniós polgárság</a:t>
            </a:r>
          </a:p>
          <a:p>
            <a:pPr>
              <a:buFont typeface="+mj-lt"/>
              <a:buAutoNum type="arabicPeriod"/>
              <a:defRPr/>
            </a:pPr>
            <a:r>
              <a:rPr lang="hu-HU" altLang="hu-HU" sz="1600" dirty="0" smtClean="0"/>
              <a:t>Járulékos jelleg:</a:t>
            </a:r>
          </a:p>
          <a:p>
            <a:pPr lvl="1">
              <a:defRPr/>
            </a:pPr>
            <a:r>
              <a:rPr lang="hu-HU" altLang="hu-HU" sz="1600" dirty="0" smtClean="0"/>
              <a:t>alapvető feltétele a </a:t>
            </a:r>
            <a:r>
              <a:rPr lang="hu-HU" altLang="hu-HU" sz="1600" b="1" dirty="0" smtClean="0"/>
              <a:t>tagállami állampolgárság</a:t>
            </a:r>
            <a:r>
              <a:rPr lang="hu-HU" altLang="hu-HU" sz="1600" dirty="0" smtClean="0"/>
              <a:t>, így végső soron a tagállamok határozzák meg ki lehet uniós polgár</a:t>
            </a:r>
          </a:p>
          <a:p>
            <a:pPr>
              <a:buFont typeface="+mj-lt"/>
              <a:buAutoNum type="arabicPeriod"/>
              <a:defRPr/>
            </a:pPr>
            <a:r>
              <a:rPr lang="hu-HU" altLang="hu-HU" sz="1600" dirty="0" smtClean="0"/>
              <a:t>Kiegészítő jelleg</a:t>
            </a:r>
            <a:r>
              <a:rPr lang="hu-HU" altLang="hu-HU" sz="1600" dirty="0"/>
              <a:t>:</a:t>
            </a:r>
          </a:p>
          <a:p>
            <a:pPr lvl="1">
              <a:defRPr/>
            </a:pPr>
            <a:r>
              <a:rPr lang="hu-HU" altLang="hu-HU" sz="1600" dirty="0" smtClean="0"/>
              <a:t>tagállami állampolgárságot legfeljebb </a:t>
            </a:r>
            <a:r>
              <a:rPr lang="hu-HU" altLang="hu-HU" sz="1600" b="1" dirty="0" smtClean="0"/>
              <a:t>kiegészítheti, nem helyettesíti </a:t>
            </a:r>
            <a:r>
              <a:rPr lang="hu-HU" altLang="hu-HU" sz="1600" dirty="0" smtClean="0"/>
              <a:t>azt, hanem az előző pont alapján arra épül </a:t>
            </a:r>
          </a:p>
          <a:p>
            <a:pPr lvl="1">
              <a:defRPr/>
            </a:pPr>
            <a:endParaRPr lang="hu-HU" altLang="hu-HU" sz="1100" dirty="0" smtClean="0"/>
          </a:p>
          <a:p>
            <a:pPr lvl="1">
              <a:buFont typeface="+mj-lt"/>
              <a:buAutoNum type="arabicPeriod"/>
              <a:defRPr/>
            </a:pPr>
            <a:endParaRPr lang="hu-HU" altLang="hu-HU" sz="11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9403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Járulékos és kiegészítő jelleg 1.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683568" y="1386901"/>
            <a:ext cx="7546032" cy="528245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u-HU" sz="2000" b="1" dirty="0" err="1" smtClean="0"/>
              <a:t>Micheletti-doktrína</a:t>
            </a:r>
            <a:r>
              <a:rPr lang="hu-HU" sz="2000" b="1" dirty="0" smtClean="0"/>
              <a:t> (C-369/90) harmadik ország + uniós tagállami </a:t>
            </a:r>
            <a:r>
              <a:rPr lang="hu-HU" sz="2000" b="1" dirty="0" err="1" smtClean="0"/>
              <a:t>állampol</a:t>
            </a:r>
            <a:r>
              <a:rPr lang="hu-HU" sz="2000" b="1" dirty="0" smtClean="0"/>
              <a:t>.): </a:t>
            </a:r>
          </a:p>
          <a:p>
            <a:pPr lvl="1">
              <a:buFontTx/>
              <a:buChar char="-"/>
              <a:defRPr/>
            </a:pPr>
            <a:r>
              <a:rPr lang="hu-HU" altLang="hu-HU" sz="1600" dirty="0" err="1"/>
              <a:t>olasz-argentín</a:t>
            </a:r>
            <a:r>
              <a:rPr lang="hu-HU" altLang="hu-HU" sz="1600" dirty="0"/>
              <a:t> állampolgár </a:t>
            </a:r>
            <a:r>
              <a:rPr lang="hu-HU" altLang="hu-HU" sz="1600" dirty="0" err="1"/>
              <a:t>Micheletti</a:t>
            </a:r>
            <a:r>
              <a:rPr lang="hu-HU" altLang="hu-HU" sz="1600" dirty="0"/>
              <a:t> estében megkövetelhette-e tőle Spanyolország az uniós polgárság sérelme nélkül, hogy letelepedjen Spanyolországban, ha korábbi tartózkodási helye Argentínában volt</a:t>
            </a:r>
            <a:r>
              <a:rPr lang="hu-HU" altLang="hu-HU" sz="1600" dirty="0" smtClean="0"/>
              <a:t>? </a:t>
            </a:r>
          </a:p>
          <a:p>
            <a:pPr lvl="1">
              <a:buFontTx/>
              <a:buChar char="-"/>
              <a:defRPr/>
            </a:pPr>
            <a:r>
              <a:rPr lang="hu-HU" altLang="hu-HU" sz="1600" dirty="0" smtClean="0"/>
              <a:t>Spanyol hatóságok csak </a:t>
            </a:r>
            <a:r>
              <a:rPr lang="hu-HU" altLang="hu-HU" sz="1600" dirty="0" err="1" smtClean="0"/>
              <a:t>argentín</a:t>
            </a:r>
            <a:r>
              <a:rPr lang="hu-HU" altLang="hu-HU" sz="1600" dirty="0" smtClean="0"/>
              <a:t> állampolgárságát akarták figyelembe venni, mert ott volt utolsó tartózkodási helye, ami irányadó volt a spanyol jogban</a:t>
            </a:r>
          </a:p>
          <a:p>
            <a:pPr lvl="1">
              <a:buFontTx/>
              <a:buChar char="-"/>
              <a:defRPr/>
            </a:pPr>
            <a:r>
              <a:rPr lang="hu-HU" sz="1600" dirty="0" smtClean="0"/>
              <a:t>Harmadik országbeli és tagállami állampolgárság együttes megléte </a:t>
            </a:r>
          </a:p>
          <a:p>
            <a:pPr lvl="1">
              <a:buFontTx/>
              <a:buChar char="-"/>
              <a:defRPr/>
            </a:pPr>
            <a:r>
              <a:rPr lang="hu-HU" altLang="hu-HU" sz="1600" dirty="0" smtClean="0"/>
              <a:t>Uniós tagállam </a:t>
            </a:r>
            <a:r>
              <a:rPr lang="hu-HU" altLang="hu-HU" sz="1600" b="1" dirty="0" smtClean="0"/>
              <a:t>nem korlátozhatja a tagállami állampolgárság miatti uniós polgársághoz kötődő joghatásokat (FELTÉTLEN ELISMERÉS)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293096"/>
            <a:ext cx="7546032" cy="2455418"/>
          </a:xfrm>
          <a:prstGeom prst="rect">
            <a:avLst/>
          </a:prstGeom>
        </p:spPr>
      </p:pic>
      <p:sp>
        <p:nvSpPr>
          <p:cNvPr id="6" name="Szalagnyíl balra 5"/>
          <p:cNvSpPr/>
          <p:nvPr/>
        </p:nvSpPr>
        <p:spPr>
          <a:xfrm rot="2849796">
            <a:off x="3571956" y="4639333"/>
            <a:ext cx="954316" cy="2254123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zalagnyíl balra 8"/>
          <p:cNvSpPr/>
          <p:nvPr/>
        </p:nvSpPr>
        <p:spPr>
          <a:xfrm rot="13284682">
            <a:off x="2715526" y="3955900"/>
            <a:ext cx="954316" cy="1881463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88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Járulékos és kiegészítő jelleg 2.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u-HU" sz="2000" b="1" dirty="0" smtClean="0"/>
              <a:t>Egyik uniós tagállam + másik uniós tagállami </a:t>
            </a:r>
            <a:r>
              <a:rPr lang="hu-HU" sz="2000" b="1" dirty="0" err="1" smtClean="0"/>
              <a:t>állampol</a:t>
            </a:r>
            <a:r>
              <a:rPr lang="hu-HU" sz="2000" b="1" dirty="0" smtClean="0"/>
              <a:t>.): </a:t>
            </a:r>
            <a:endParaRPr lang="hu-HU" sz="2000" dirty="0" smtClean="0"/>
          </a:p>
          <a:p>
            <a:pPr marL="0" indent="0">
              <a:buNone/>
              <a:defRPr/>
            </a:pPr>
            <a:r>
              <a:rPr lang="hu-HU" sz="1800" dirty="0" smtClean="0"/>
              <a:t>2 érintett tagállam között mozog uniós polgár:</a:t>
            </a:r>
          </a:p>
          <a:p>
            <a:pPr>
              <a:defRPr/>
            </a:pPr>
            <a:r>
              <a:rPr lang="hu-HU" sz="1800" dirty="0" smtClean="0"/>
              <a:t>Francia ügyvédi kamarából kizárt francia-német kettős állampolgár határon átnyúló szolgáltatásnyújtása Németország területéről Franciaországba</a:t>
            </a:r>
          </a:p>
          <a:p>
            <a:pPr>
              <a:defRPr/>
            </a:pPr>
            <a:r>
              <a:rPr lang="hu-HU" sz="1800" dirty="0" smtClean="0"/>
              <a:t>Lehet hivatkozni a EK/EU jogra, ha </a:t>
            </a:r>
            <a:r>
              <a:rPr lang="hu-HU" sz="1800" dirty="0" err="1" smtClean="0"/>
              <a:t>vki</a:t>
            </a:r>
            <a:r>
              <a:rPr lang="hu-HU" sz="1800" dirty="0" smtClean="0"/>
              <a:t>. állampolgársága szerinti tagállamok között mozog </a:t>
            </a:r>
            <a:r>
              <a:rPr lang="hu-HU" sz="1800" b="1" dirty="0" err="1" smtClean="0"/>
              <a:t>Gullung</a:t>
            </a:r>
            <a:r>
              <a:rPr lang="hu-HU" sz="1800" b="1" dirty="0" smtClean="0"/>
              <a:t> (C-292/86)</a:t>
            </a:r>
          </a:p>
          <a:p>
            <a:pPr>
              <a:defRPr/>
            </a:pPr>
            <a:endParaRPr lang="hu-HU" sz="1800" dirty="0" smtClean="0"/>
          </a:p>
          <a:p>
            <a:pPr marL="0" indent="0">
              <a:buNone/>
              <a:defRPr/>
            </a:pPr>
            <a:r>
              <a:rPr lang="hu-HU" sz="1800" dirty="0" smtClean="0"/>
              <a:t>Nem él szabad mozgás lehetőségével uniós polgár:</a:t>
            </a:r>
          </a:p>
          <a:p>
            <a:pPr>
              <a:defRPr/>
            </a:pPr>
            <a:r>
              <a:rPr lang="hu-HU" sz="1800" dirty="0" smtClean="0"/>
              <a:t>Belgium megtagadta a spanyol anyakönyvezési szabályok szerinti kettős családnév bejegyzését, a gyermekek mindvégig Belgiumban tartózkodtak</a:t>
            </a:r>
          </a:p>
          <a:p>
            <a:pPr>
              <a:defRPr/>
            </a:pPr>
            <a:r>
              <a:rPr lang="hu-HU" sz="1800" dirty="0" smtClean="0"/>
              <a:t>Kifejezetten tág értelmezése uniós polgár jogainak bár nem éltek szabad mozgás lehetőségével, de belga hatóságok nem tagadhatták volna meg bejegyzését a spanyol jog szerinti kettős családneveknek </a:t>
            </a:r>
            <a:r>
              <a:rPr lang="hu-HU" sz="1800" b="1" dirty="0" smtClean="0"/>
              <a:t>Carlos </a:t>
            </a:r>
            <a:r>
              <a:rPr lang="hu-HU" sz="1800" b="1" dirty="0" err="1" smtClean="0"/>
              <a:t>Garcia</a:t>
            </a:r>
            <a:r>
              <a:rPr lang="hu-HU" sz="1800" b="1" dirty="0" smtClean="0"/>
              <a:t> </a:t>
            </a:r>
            <a:r>
              <a:rPr lang="hu-HU" sz="1800" b="1" dirty="0" err="1" smtClean="0"/>
              <a:t>Avello</a:t>
            </a:r>
            <a:r>
              <a:rPr lang="hu-HU" sz="1800" b="1" dirty="0" smtClean="0"/>
              <a:t> (C-148/02)</a:t>
            </a:r>
          </a:p>
          <a:p>
            <a:pPr>
              <a:defRPr/>
            </a:pPr>
            <a:r>
              <a:rPr lang="hu-HU" sz="1800" b="1" dirty="0" smtClean="0"/>
              <a:t>+ McCarthy (C-434/09) </a:t>
            </a:r>
            <a:r>
              <a:rPr lang="hu-HU" sz="1800" dirty="0" smtClean="0"/>
              <a:t>utóbb korlátozta </a:t>
            </a:r>
            <a:r>
              <a:rPr lang="hu-HU" sz="1800" b="1" dirty="0" smtClean="0"/>
              <a:t>(lényegi vonatkozás tényleges korlátozása?)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1126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648" y="79534"/>
            <a:ext cx="6480720" cy="1143000"/>
          </a:xfrm>
        </p:spPr>
        <p:txBody>
          <a:bodyPr/>
          <a:lstStyle/>
          <a:p>
            <a:pPr>
              <a:defRPr/>
            </a:pPr>
            <a:r>
              <a:rPr lang="hu-HU" sz="3600" b="1" dirty="0" smtClean="0">
                <a:solidFill>
                  <a:srgbClr val="C00000"/>
                </a:solidFill>
              </a:rPr>
              <a:t>Uniós polgárság tartalma (Jogosultságok)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123" name="Tartalom helye 2"/>
          <p:cNvSpPr>
            <a:spLocks noGrp="1"/>
          </p:cNvSpPr>
          <p:nvPr>
            <p:ph idx="4294967295"/>
          </p:nvPr>
        </p:nvSpPr>
        <p:spPr>
          <a:xfrm>
            <a:off x="755576" y="1333292"/>
            <a:ext cx="7546032" cy="552470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endParaRPr lang="hu-HU" sz="2500" b="1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500" b="1" dirty="0" smtClean="0"/>
              <a:t>Szabad </a:t>
            </a:r>
            <a:r>
              <a:rPr lang="hu-HU" sz="2500" b="1" dirty="0"/>
              <a:t>mozgás </a:t>
            </a:r>
            <a:r>
              <a:rPr lang="hu-HU" sz="2500" b="1" dirty="0" smtClean="0"/>
              <a:t>és tartózkodás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500" b="1" dirty="0" smtClean="0"/>
              <a:t>Politikai jogok (Választójog lakóhely szerint)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500" b="1" dirty="0"/>
              <a:t>K</a:t>
            </a:r>
            <a:r>
              <a:rPr lang="hu-HU" sz="2500" b="1" dirty="0" smtClean="0"/>
              <a:t>onzuli </a:t>
            </a:r>
            <a:r>
              <a:rPr lang="hu-HU" sz="2500" b="1" dirty="0"/>
              <a:t>védelem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500" b="1" dirty="0" smtClean="0"/>
              <a:t>Aktív részvétel az uniós közügyekben </a:t>
            </a:r>
            <a:r>
              <a:rPr lang="hu-HU" sz="2500" dirty="0" smtClean="0"/>
              <a:t>(Petíciós </a:t>
            </a:r>
            <a:r>
              <a:rPr lang="hu-HU" sz="2500" dirty="0"/>
              <a:t>jog, panaszjog és megfelelő ügyintézéshez való </a:t>
            </a:r>
            <a:r>
              <a:rPr lang="hu-HU" sz="2500" dirty="0" smtClean="0"/>
              <a:t>jog)</a:t>
            </a:r>
            <a:endParaRPr lang="hu-HU" sz="2500" dirty="0"/>
          </a:p>
          <a:p>
            <a:pPr>
              <a:buFont typeface="+mj-lt"/>
              <a:buAutoNum type="arabicPeriod"/>
              <a:defRPr/>
            </a:pPr>
            <a:r>
              <a:rPr lang="hu-HU" sz="2500" b="1" dirty="0" smtClean="0"/>
              <a:t>Dokumentumokhoz való hozzáférés </a:t>
            </a:r>
          </a:p>
          <a:p>
            <a:pPr marL="0" indent="0">
              <a:buNone/>
              <a:defRPr/>
            </a:pPr>
            <a:endParaRPr lang="hu-HU" sz="2500" b="1" dirty="0" smtClean="0"/>
          </a:p>
          <a:p>
            <a:pPr marL="0" indent="0">
              <a:buNone/>
              <a:defRPr/>
            </a:pPr>
            <a:r>
              <a:rPr lang="hu-HU" sz="2500" b="1" dirty="0" smtClean="0"/>
              <a:t>+1. Polgári kezdeményezés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8384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485800"/>
            <a:ext cx="8229600" cy="1143000"/>
          </a:xfrm>
        </p:spPr>
        <p:txBody>
          <a:bodyPr/>
          <a:lstStyle/>
          <a:p>
            <a:r>
              <a:rPr lang="hu-HU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1) Személyek </a:t>
            </a:r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szabad mozgása</a:t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600" dirty="0" smtClean="0"/>
              <a:t>Több kérdéskör (személycsoport) tartozik ide: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b="1" dirty="0" smtClean="0"/>
              <a:t>Munkavállalók</a:t>
            </a:r>
            <a:r>
              <a:rPr lang="hu-HU" sz="2600" dirty="0" smtClean="0"/>
              <a:t> jogai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b="1" dirty="0" smtClean="0"/>
              <a:t>Uniós polgárok </a:t>
            </a:r>
            <a:r>
              <a:rPr lang="hu-HU" sz="2600" dirty="0" smtClean="0"/>
              <a:t>jogai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b="1" dirty="0" smtClean="0"/>
              <a:t>Harmadik államok állampolgárainak </a:t>
            </a:r>
            <a:r>
              <a:rPr lang="hu-HU" sz="2600" dirty="0" smtClean="0"/>
              <a:t>jogai</a:t>
            </a:r>
            <a:endParaRPr lang="hu-HU" sz="2600" dirty="0"/>
          </a:p>
          <a:p>
            <a:r>
              <a:rPr lang="hu-HU" sz="2600" dirty="0" smtClean="0"/>
              <a:t>Elsősorban a munkavállalók jogai: </a:t>
            </a:r>
            <a:r>
              <a:rPr lang="hu-HU" sz="2600" dirty="0" err="1" smtClean="0"/>
              <a:t>EKSz</a:t>
            </a:r>
            <a:r>
              <a:rPr lang="hu-HU" sz="2600" dirty="0" smtClean="0"/>
              <a:t>. eredetileg csak e </a:t>
            </a:r>
            <a:r>
              <a:rPr lang="hu-HU" sz="2600" b="1" dirty="0" smtClean="0"/>
              <a:t>gazdaságilag aktív csoport (munkavállalók) </a:t>
            </a:r>
            <a:r>
              <a:rPr lang="hu-HU" sz="2600" dirty="0" smtClean="0"/>
              <a:t>jogairól rendelkezett + </a:t>
            </a:r>
            <a:r>
              <a:rPr lang="hu-HU" sz="2600" dirty="0" err="1" smtClean="0"/>
              <a:t>EuB</a:t>
            </a:r>
            <a:r>
              <a:rPr lang="hu-HU" sz="2600" dirty="0" smtClean="0"/>
              <a:t> esetjoga kezdte el kiterjeszteni jogosultakat (vertikálisan: felmenők és leszármazók + horizontálisan: diákok, nyugdíjasok)</a:t>
            </a:r>
          </a:p>
          <a:p>
            <a:r>
              <a:rPr lang="hu-HU" sz="2600" dirty="0" smtClean="0"/>
              <a:t>Maastrichti Szerződés bevezette </a:t>
            </a:r>
            <a:r>
              <a:rPr lang="hu-HU" sz="2600" b="1" dirty="0" smtClean="0"/>
              <a:t>uniós polgár szabad mozgása és tartózkodásának kategóriáját</a:t>
            </a:r>
          </a:p>
        </p:txBody>
      </p:sp>
    </p:spTree>
    <p:extLst>
      <p:ext uri="{BB962C8B-B14F-4D97-AF65-F5344CB8AC3E}">
        <p14:creationId xmlns="" xmlns:p14="http://schemas.microsoft.com/office/powerpoint/2010/main" val="15646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8229600" cy="1143000"/>
          </a:xfrm>
        </p:spPr>
        <p:txBody>
          <a:bodyPr/>
          <a:lstStyle/>
          <a:p>
            <a: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Személyek szabad mozgása</a:t>
            </a:r>
            <a:br>
              <a:rPr lang="hu-HU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500" dirty="0" err="1" smtClean="0"/>
              <a:t>EUMSz</a:t>
            </a:r>
            <a:r>
              <a:rPr lang="hu-HU" sz="2500" dirty="0" smtClean="0"/>
              <a:t>. 45. cikk (</a:t>
            </a:r>
            <a:r>
              <a:rPr lang="hu-HU" sz="2500" dirty="0"/>
              <a:t>Unión belül biztosítani kell a </a:t>
            </a:r>
            <a:r>
              <a:rPr lang="hu-HU" sz="2500" b="1" dirty="0" smtClean="0"/>
              <a:t>munkavállalók szabad mozgása </a:t>
            </a:r>
            <a:r>
              <a:rPr lang="hu-HU" sz="2500" dirty="0" smtClean="0"/>
              <a:t>+ </a:t>
            </a:r>
            <a:r>
              <a:rPr lang="hu-HU" sz="2500" dirty="0"/>
              <a:t>állampolgárság alapján minden megkülönböztetés tiltása </a:t>
            </a:r>
            <a:r>
              <a:rPr lang="hu-HU" sz="2500" dirty="0" smtClean="0"/>
              <a:t>a </a:t>
            </a:r>
            <a:r>
              <a:rPr lang="hu-HU" sz="2500" b="1" dirty="0"/>
              <a:t>foglalkoztatás, a </a:t>
            </a:r>
            <a:r>
              <a:rPr lang="hu-HU" sz="2500" b="1" dirty="0" smtClean="0"/>
              <a:t>javadalmazás</a:t>
            </a:r>
            <a:r>
              <a:rPr lang="hu-HU" sz="2500" dirty="0" smtClean="0"/>
              <a:t>, valamint az </a:t>
            </a:r>
            <a:r>
              <a:rPr lang="hu-HU" sz="2500" b="1" dirty="0"/>
              <a:t>egyéb</a:t>
            </a:r>
            <a:r>
              <a:rPr lang="hu-HU" sz="2500" dirty="0"/>
              <a:t> munka- és foglalkoztatási </a:t>
            </a:r>
            <a:r>
              <a:rPr lang="hu-HU" sz="2500" b="1" dirty="0"/>
              <a:t>feltételek</a:t>
            </a:r>
            <a:r>
              <a:rPr lang="hu-HU" sz="2500" dirty="0"/>
              <a:t> </a:t>
            </a:r>
            <a:r>
              <a:rPr lang="hu-HU" sz="2500" dirty="0" smtClean="0"/>
              <a:t>tekintetében)</a:t>
            </a:r>
          </a:p>
          <a:p>
            <a:r>
              <a:rPr lang="hu-HU" sz="2500" b="1" dirty="0" smtClean="0"/>
              <a:t>Jogosult: MUNKAVÁLLALÓ</a:t>
            </a:r>
          </a:p>
          <a:p>
            <a:r>
              <a:rPr lang="hu-HU" sz="2500" dirty="0" smtClean="0"/>
              <a:t>másik személy javára és irányítása alatt,</a:t>
            </a:r>
            <a:r>
              <a:rPr lang="hu-HU" sz="2500" b="1" dirty="0" smtClean="0"/>
              <a:t> meghatározott ideig, díjazás ellenében való valódi és tényleges tevékenység (</a:t>
            </a:r>
            <a:r>
              <a:rPr lang="hu-HU" sz="2500" b="1" dirty="0" err="1" smtClean="0"/>
              <a:t>Lawrie-Blum</a:t>
            </a:r>
            <a:r>
              <a:rPr lang="hu-HU" sz="2500" b="1" dirty="0" smtClean="0"/>
              <a:t>, C-66/85)</a:t>
            </a:r>
          </a:p>
          <a:p>
            <a:r>
              <a:rPr lang="hu-HU" sz="2500" b="1" dirty="0" smtClean="0"/>
              <a:t>Részmunkaidő?, Jövedelem mértéke?, Rövid idejű jogviszony? – ált nem releváns</a:t>
            </a:r>
          </a:p>
          <a:p>
            <a:endParaRPr lang="hu-HU" sz="2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3089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10572</TotalTime>
  <Words>2682</Words>
  <Application>Microsoft Office PowerPoint</Application>
  <PresentationFormat>Diavetítés a képernyőre (4:3 oldalarány)</PresentationFormat>
  <Paragraphs>362</Paragraphs>
  <Slides>33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4" baseType="lpstr">
      <vt:lpstr>Alapértelmezett terv</vt:lpstr>
      <vt:lpstr>1. dia</vt:lpstr>
      <vt:lpstr>Története</vt:lpstr>
      <vt:lpstr>Története és tartalma</vt:lpstr>
      <vt:lpstr>Uniós polgárság jellemzői</vt:lpstr>
      <vt:lpstr>Járulékos és kiegészítő jelleg 1.</vt:lpstr>
      <vt:lpstr>Járulékos és kiegészítő jelleg 2.</vt:lpstr>
      <vt:lpstr>Uniós polgárság tartalma (Jogosultságok)</vt:lpstr>
      <vt:lpstr>1) Személyek szabad mozgása </vt:lpstr>
      <vt:lpstr>Személyek szabad mozgása </vt:lpstr>
      <vt:lpstr>Munkához jutás </vt:lpstr>
      <vt:lpstr>Munkához jutás </vt:lpstr>
      <vt:lpstr>További jogosultak (Családtag) </vt:lpstr>
      <vt:lpstr>Kivételek a szabadság alól </vt:lpstr>
      <vt:lpstr>Kivételek a szabadság alól </vt:lpstr>
      <vt:lpstr>15. dia</vt:lpstr>
      <vt:lpstr>Maastricht újdonsága</vt:lpstr>
      <vt:lpstr>Martinez Sala (C-85/96)</vt:lpstr>
      <vt:lpstr>2004/38/EK irányelv</vt:lpstr>
      <vt:lpstr>2004/38/EK irányelv</vt:lpstr>
      <vt:lpstr>2004/38/EK irányelv</vt:lpstr>
      <vt:lpstr>Kivételesetek</vt:lpstr>
      <vt:lpstr>2) Választójog más tagállamban</vt:lpstr>
      <vt:lpstr>Választójog más tagállamban</vt:lpstr>
      <vt:lpstr>Próbakérdések</vt:lpstr>
      <vt:lpstr>3) Konzuli védelem</vt:lpstr>
      <vt:lpstr>Konzuli védelem</vt:lpstr>
      <vt:lpstr>4) Aktív részvétel az uniós közügyekben</vt:lpstr>
      <vt:lpstr>Megfelelő ügyintézéshez való jog</vt:lpstr>
      <vt:lpstr>Petíciós jog</vt:lpstr>
      <vt:lpstr>Panaszjog</vt:lpstr>
      <vt:lpstr>Próbakérdések</vt:lpstr>
      <vt:lpstr>5) Dokumentumokhoz való hozzáférés</vt:lpstr>
      <vt:lpstr>       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584</cp:revision>
  <cp:lastPrinted>2016-09-27T07:48:57Z</cp:lastPrinted>
  <dcterms:created xsi:type="dcterms:W3CDTF">2012-01-05T15:33:58Z</dcterms:created>
  <dcterms:modified xsi:type="dcterms:W3CDTF">2019-04-28T22:20:56Z</dcterms:modified>
</cp:coreProperties>
</file>